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23" r:id="rId2"/>
  </p:sldMasterIdLst>
  <p:notesMasterIdLst>
    <p:notesMasterId r:id="rId45"/>
  </p:notesMasterIdLst>
  <p:handoutMasterIdLst>
    <p:handoutMasterId r:id="rId46"/>
  </p:handoutMasterIdLst>
  <p:sldIdLst>
    <p:sldId id="1352" r:id="rId3"/>
    <p:sldId id="1087" r:id="rId4"/>
    <p:sldId id="1511" r:id="rId5"/>
    <p:sldId id="1413" r:id="rId6"/>
    <p:sldId id="1512" r:id="rId7"/>
    <p:sldId id="1524" r:id="rId8"/>
    <p:sldId id="1525" r:id="rId9"/>
    <p:sldId id="1526" r:id="rId10"/>
    <p:sldId id="1527" r:id="rId11"/>
    <p:sldId id="1528" r:id="rId12"/>
    <p:sldId id="1531" r:id="rId13"/>
    <p:sldId id="1530" r:id="rId14"/>
    <p:sldId id="1539" r:id="rId15"/>
    <p:sldId id="1529" r:id="rId16"/>
    <p:sldId id="1532" r:id="rId17"/>
    <p:sldId id="1533" r:id="rId18"/>
    <p:sldId id="1534" r:id="rId19"/>
    <p:sldId id="1549" r:id="rId20"/>
    <p:sldId id="1522" r:id="rId21"/>
    <p:sldId id="1513" r:id="rId22"/>
    <p:sldId id="1550" r:id="rId23"/>
    <p:sldId id="1540" r:id="rId24"/>
    <p:sldId id="1551" r:id="rId25"/>
    <p:sldId id="1542" r:id="rId26"/>
    <p:sldId id="1523" r:id="rId27"/>
    <p:sldId id="1514" r:id="rId28"/>
    <p:sldId id="1515" r:id="rId29"/>
    <p:sldId id="1516" r:id="rId30"/>
    <p:sldId id="1517" r:id="rId31"/>
    <p:sldId id="1518" r:id="rId32"/>
    <p:sldId id="1519" r:id="rId33"/>
    <p:sldId id="1536" r:id="rId34"/>
    <p:sldId id="1520" r:id="rId35"/>
    <p:sldId id="1537" r:id="rId36"/>
    <p:sldId id="1521" r:id="rId37"/>
    <p:sldId id="1538" r:id="rId38"/>
    <p:sldId id="1427" r:id="rId39"/>
    <p:sldId id="1546" r:id="rId40"/>
    <p:sldId id="1545" r:id="rId41"/>
    <p:sldId id="1548" r:id="rId42"/>
    <p:sldId id="1483" r:id="rId43"/>
    <p:sldId id="880" r:id="rId44"/>
  </p:sldIdLst>
  <p:sldSz cx="9144000" cy="6858000" type="screen4x3"/>
  <p:notesSz cx="7010400" cy="9296400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ffin" initials="C" lastIdx="13" clrIdx="0"/>
  <p:cmAuthor id="1" name="Deb Markley" initials="D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F1E2D"/>
    <a:srgbClr val="3F4926"/>
    <a:srgbClr val="758085"/>
    <a:srgbClr val="BFD495"/>
    <a:srgbClr val="DFE9CA"/>
    <a:srgbClr val="ABD28B"/>
    <a:srgbClr val="FCDE61"/>
    <a:srgbClr val="FDE996"/>
    <a:srgbClr val="4F6228"/>
    <a:srgbClr val="3E790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04" autoAdjust="0"/>
    <p:restoredTop sz="94554" autoAdjust="0"/>
  </p:normalViewPr>
  <p:slideViewPr>
    <p:cSldViewPr>
      <p:cViewPr varScale="1">
        <p:scale>
          <a:sx n="66" d="100"/>
          <a:sy n="66" d="100"/>
        </p:scale>
        <p:origin x="-3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718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williams\AppData\Local\Microsoft\Windows\Temporary%20Internet%20Files\Content.Outlook\9FZDTBJO\ppt%20tab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williams\AppData\Local\Microsoft\Windows\Temporary%20Internet%20Files\Content.Outlook\9FZDTBJO\ppt%20tabl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williams\Desktop\By%20State\North%20Dakota\2015\Economic%20Drivers\Economic%20Driv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1"/>
          <c:order val="0"/>
          <c:tx>
            <c:strRef>
              <c:f>'PI 2013$s'!$A$2</c:f>
              <c:strCache>
                <c:ptCount val="1"/>
                <c:pt idx="0">
                  <c:v>BAKKEN REGION</c:v>
                </c:pt>
              </c:strCache>
            </c:strRef>
          </c:tx>
          <c:spPr>
            <a:ln w="57150">
              <a:solidFill>
                <a:srgbClr val="3F4926"/>
              </a:solidFill>
            </a:ln>
          </c:spPr>
          <c:marker>
            <c:symbol val="none"/>
          </c:marker>
          <c:cat>
            <c:numRef>
              <c:f>'PI 2013$s'!$B$1:$AT$1</c:f>
              <c:numCache>
                <c:formatCode>General</c:formatCode>
                <c:ptCount val="45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</c:numCache>
            </c:numRef>
          </c:cat>
          <c:val>
            <c:numRef>
              <c:f>'PI 2013$s'!$B$2:$AT$2</c:f>
              <c:numCache>
                <c:formatCode>0</c:formatCode>
                <c:ptCount val="45"/>
                <c:pt idx="0">
                  <c:v>1746015.88880109</c:v>
                </c:pt>
                <c:pt idx="1">
                  <c:v>1693921.6085051545</c:v>
                </c:pt>
                <c:pt idx="2">
                  <c:v>1768373.7109876543</c:v>
                </c:pt>
                <c:pt idx="3">
                  <c:v>2182037.9975119615</c:v>
                </c:pt>
                <c:pt idx="4">
                  <c:v>3058405.3564639627</c:v>
                </c:pt>
                <c:pt idx="5">
                  <c:v>2641581.1705882354</c:v>
                </c:pt>
                <c:pt idx="6">
                  <c:v>2377451.7566171009</c:v>
                </c:pt>
                <c:pt idx="7">
                  <c:v>2195277.86367311</c:v>
                </c:pt>
                <c:pt idx="8">
                  <c:v>2129349.9935973589</c:v>
                </c:pt>
                <c:pt idx="9">
                  <c:v>2413941.8803374227</c:v>
                </c:pt>
                <c:pt idx="10">
                  <c:v>2366952.218319559</c:v>
                </c:pt>
                <c:pt idx="11">
                  <c:v>2188492.4847451462</c:v>
                </c:pt>
                <c:pt idx="12">
                  <c:v>2961293.5153245316</c:v>
                </c:pt>
                <c:pt idx="13">
                  <c:v>2849870.4067668393</c:v>
                </c:pt>
                <c:pt idx="14">
                  <c:v>2688255.9511546171</c:v>
                </c:pt>
                <c:pt idx="15">
                  <c:v>2718294.2922136667</c:v>
                </c:pt>
                <c:pt idx="16">
                  <c:v>2524060.9496375471</c:v>
                </c:pt>
                <c:pt idx="17">
                  <c:v>2457949.2868886865</c:v>
                </c:pt>
                <c:pt idx="18">
                  <c:v>2258413.5304313372</c:v>
                </c:pt>
                <c:pt idx="19">
                  <c:v>1941794.0706677935</c:v>
                </c:pt>
                <c:pt idx="20">
                  <c:v>2061799.0792983873</c:v>
                </c:pt>
                <c:pt idx="21">
                  <c:v>2078521.8481254785</c:v>
                </c:pt>
                <c:pt idx="22">
                  <c:v>1987104.3955580031</c:v>
                </c:pt>
                <c:pt idx="23">
                  <c:v>2172892.7190306485</c:v>
                </c:pt>
                <c:pt idx="24">
                  <c:v>2202654.381536332</c:v>
                </c:pt>
                <c:pt idx="25">
                  <c:v>2175287.0745614031</c:v>
                </c:pt>
                <c:pt idx="26">
                  <c:v>2099341.5317913387</c:v>
                </c:pt>
                <c:pt idx="27">
                  <c:v>2304538.6292989166</c:v>
                </c:pt>
                <c:pt idx="28">
                  <c:v>2106475.5720560742</c:v>
                </c:pt>
                <c:pt idx="29">
                  <c:v>2282429.7933251527</c:v>
                </c:pt>
                <c:pt idx="30">
                  <c:v>2237687.6202280917</c:v>
                </c:pt>
                <c:pt idx="31">
                  <c:v>2347958.9924564455</c:v>
                </c:pt>
                <c:pt idx="32">
                  <c:v>2367937.5312027107</c:v>
                </c:pt>
                <c:pt idx="33">
                  <c:v>2218842.2617398556</c:v>
                </c:pt>
                <c:pt idx="34">
                  <c:v>2525176.6496902169</c:v>
                </c:pt>
                <c:pt idx="35">
                  <c:v>2485534.0332239275</c:v>
                </c:pt>
                <c:pt idx="36">
                  <c:v>2654505.0556579614</c:v>
                </c:pt>
                <c:pt idx="37">
                  <c:v>2774044.0983234122</c:v>
                </c:pt>
                <c:pt idx="38">
                  <c:v>3018135.8924771622</c:v>
                </c:pt>
                <c:pt idx="39">
                  <c:v>3372222.5295327976</c:v>
                </c:pt>
                <c:pt idx="40">
                  <c:v>3672784.4886056944</c:v>
                </c:pt>
                <c:pt idx="41">
                  <c:v>4386045.6293704361</c:v>
                </c:pt>
                <c:pt idx="42">
                  <c:v>5802283.1218508119</c:v>
                </c:pt>
                <c:pt idx="43">
                  <c:v>8143100.950033538</c:v>
                </c:pt>
                <c:pt idx="44">
                  <c:v>8515070</c:v>
                </c:pt>
              </c:numCache>
            </c:numRef>
          </c:val>
        </c:ser>
        <c:dLbls/>
        <c:marker val="1"/>
        <c:axId val="49374720"/>
        <c:axId val="49376256"/>
      </c:lineChart>
      <c:catAx>
        <c:axId val="493747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9376256"/>
        <c:crosses val="autoZero"/>
        <c:auto val="1"/>
        <c:lblAlgn val="ctr"/>
        <c:lblOffset val="100"/>
      </c:catAx>
      <c:valAx>
        <c:axId val="49376256"/>
        <c:scaling>
          <c:orientation val="minMax"/>
        </c:scaling>
        <c:axPos val="l"/>
        <c:majorGridlines/>
        <c:numFmt formatCode="&quot;$&quot;#,##0,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9374720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1"/>
          <c:order val="0"/>
          <c:tx>
            <c:strRef>
              <c:f>Sheet2!$A$2</c:f>
              <c:strCache>
                <c:ptCount val="1"/>
                <c:pt idx="0">
                  <c:v>BAKKEN REGION</c:v>
                </c:pt>
              </c:strCache>
            </c:strRef>
          </c:tx>
          <c:spPr>
            <a:ln w="57150">
              <a:solidFill>
                <a:srgbClr val="3F4926"/>
              </a:solidFill>
            </a:ln>
          </c:spPr>
          <c:marker>
            <c:symbol val="none"/>
          </c:marker>
          <c:cat>
            <c:numRef>
              <c:f>Sheet2!$B$1:$AT$1</c:f>
              <c:numCache>
                <c:formatCode>General</c:formatCode>
                <c:ptCount val="45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</c:numCache>
            </c:numRef>
          </c:cat>
          <c:val>
            <c:numRef>
              <c:f>Sheet2!$B$2:$AT$2</c:f>
              <c:numCache>
                <c:formatCode>General</c:formatCode>
                <c:ptCount val="45"/>
                <c:pt idx="0">
                  <c:v>36363</c:v>
                </c:pt>
                <c:pt idx="1">
                  <c:v>36317</c:v>
                </c:pt>
                <c:pt idx="2">
                  <c:v>36312</c:v>
                </c:pt>
                <c:pt idx="3">
                  <c:v>36640</c:v>
                </c:pt>
                <c:pt idx="4">
                  <c:v>37724</c:v>
                </c:pt>
                <c:pt idx="5">
                  <c:v>38844</c:v>
                </c:pt>
                <c:pt idx="6">
                  <c:v>39310</c:v>
                </c:pt>
                <c:pt idx="7">
                  <c:v>41050</c:v>
                </c:pt>
                <c:pt idx="8">
                  <c:v>42310</c:v>
                </c:pt>
                <c:pt idx="9">
                  <c:v>45664</c:v>
                </c:pt>
                <c:pt idx="10">
                  <c:v>48461</c:v>
                </c:pt>
                <c:pt idx="11">
                  <c:v>52523</c:v>
                </c:pt>
                <c:pt idx="12">
                  <c:v>58142</c:v>
                </c:pt>
                <c:pt idx="13">
                  <c:v>58307</c:v>
                </c:pt>
                <c:pt idx="14">
                  <c:v>53439</c:v>
                </c:pt>
                <c:pt idx="15">
                  <c:v>53158</c:v>
                </c:pt>
                <c:pt idx="16">
                  <c:v>50944</c:v>
                </c:pt>
                <c:pt idx="17">
                  <c:v>46821</c:v>
                </c:pt>
                <c:pt idx="18">
                  <c:v>45408</c:v>
                </c:pt>
                <c:pt idx="19">
                  <c:v>45357</c:v>
                </c:pt>
                <c:pt idx="20">
                  <c:v>44951</c:v>
                </c:pt>
                <c:pt idx="21">
                  <c:v>45399</c:v>
                </c:pt>
                <c:pt idx="22">
                  <c:v>45809</c:v>
                </c:pt>
                <c:pt idx="23">
                  <c:v>45357</c:v>
                </c:pt>
                <c:pt idx="24">
                  <c:v>46255</c:v>
                </c:pt>
                <c:pt idx="25">
                  <c:v>47577</c:v>
                </c:pt>
                <c:pt idx="26">
                  <c:v>47517</c:v>
                </c:pt>
                <c:pt idx="27">
                  <c:v>48337</c:v>
                </c:pt>
                <c:pt idx="28">
                  <c:v>49094</c:v>
                </c:pt>
                <c:pt idx="29">
                  <c:v>49169</c:v>
                </c:pt>
                <c:pt idx="30">
                  <c:v>48154</c:v>
                </c:pt>
                <c:pt idx="31">
                  <c:v>48655</c:v>
                </c:pt>
                <c:pt idx="32">
                  <c:v>49031</c:v>
                </c:pt>
                <c:pt idx="33">
                  <c:v>48391</c:v>
                </c:pt>
                <c:pt idx="34">
                  <c:v>48507</c:v>
                </c:pt>
                <c:pt idx="35">
                  <c:v>49115</c:v>
                </c:pt>
                <c:pt idx="36">
                  <c:v>50507</c:v>
                </c:pt>
                <c:pt idx="37">
                  <c:v>51873</c:v>
                </c:pt>
                <c:pt idx="38">
                  <c:v>53719</c:v>
                </c:pt>
                <c:pt idx="39">
                  <c:v>57475</c:v>
                </c:pt>
                <c:pt idx="40">
                  <c:v>58742</c:v>
                </c:pt>
                <c:pt idx="41">
                  <c:v>66170</c:v>
                </c:pt>
                <c:pt idx="42">
                  <c:v>81251</c:v>
                </c:pt>
                <c:pt idx="43">
                  <c:v>102414</c:v>
                </c:pt>
                <c:pt idx="44">
                  <c:v>111012</c:v>
                </c:pt>
              </c:numCache>
            </c:numRef>
          </c:val>
        </c:ser>
        <c:dLbls/>
        <c:marker val="1"/>
        <c:axId val="49446272"/>
        <c:axId val="49448064"/>
      </c:lineChart>
      <c:catAx>
        <c:axId val="494462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9448064"/>
        <c:crosses val="autoZero"/>
        <c:auto val="1"/>
        <c:lblAlgn val="ctr"/>
        <c:lblOffset val="100"/>
      </c:catAx>
      <c:valAx>
        <c:axId val="49448064"/>
        <c:scaling>
          <c:orientation val="minMax"/>
        </c:scaling>
        <c:axPos val="l"/>
        <c:majorGridlines/>
        <c:numFmt formatCode="#,##0;\-#,##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9446272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1"/>
          <c:order val="0"/>
          <c:tx>
            <c:strRef>
              <c:f>Sheet3!$A$2</c:f>
              <c:strCache>
                <c:ptCount val="1"/>
                <c:pt idx="0">
                  <c:v>BAKKEN REGION</c:v>
                </c:pt>
              </c:strCache>
            </c:strRef>
          </c:tx>
          <c:spPr>
            <a:ln w="57150">
              <a:solidFill>
                <a:srgbClr val="3F4926"/>
              </a:solidFill>
            </a:ln>
          </c:spPr>
          <c:marker>
            <c:symbol val="none"/>
          </c:marker>
          <c:cat>
            <c:numRef>
              <c:f>Sheet3!$B$1:$AT$1</c:f>
              <c:numCache>
                <c:formatCode>General</c:formatCode>
                <c:ptCount val="45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</c:numCache>
            </c:numRef>
          </c:cat>
          <c:val>
            <c:numRef>
              <c:f>Sheet3!$B$2:$AT$2</c:f>
              <c:numCache>
                <c:formatCode>General</c:formatCode>
                <c:ptCount val="45"/>
                <c:pt idx="0">
                  <c:v>87054</c:v>
                </c:pt>
                <c:pt idx="1">
                  <c:v>85703</c:v>
                </c:pt>
                <c:pt idx="2">
                  <c:v>85736</c:v>
                </c:pt>
                <c:pt idx="3">
                  <c:v>84684</c:v>
                </c:pt>
                <c:pt idx="4">
                  <c:v>83936</c:v>
                </c:pt>
                <c:pt idx="5">
                  <c:v>83675</c:v>
                </c:pt>
                <c:pt idx="6">
                  <c:v>84063</c:v>
                </c:pt>
                <c:pt idx="7">
                  <c:v>84610</c:v>
                </c:pt>
                <c:pt idx="8">
                  <c:v>84703</c:v>
                </c:pt>
                <c:pt idx="9">
                  <c:v>85498</c:v>
                </c:pt>
                <c:pt idx="10">
                  <c:v>87004</c:v>
                </c:pt>
                <c:pt idx="11">
                  <c:v>90772</c:v>
                </c:pt>
                <c:pt idx="12">
                  <c:v>95834</c:v>
                </c:pt>
                <c:pt idx="13">
                  <c:v>101192</c:v>
                </c:pt>
                <c:pt idx="14">
                  <c:v>100915</c:v>
                </c:pt>
                <c:pt idx="15">
                  <c:v>98987</c:v>
                </c:pt>
                <c:pt idx="16">
                  <c:v>97190</c:v>
                </c:pt>
                <c:pt idx="17">
                  <c:v>93556</c:v>
                </c:pt>
                <c:pt idx="18">
                  <c:v>89320</c:v>
                </c:pt>
                <c:pt idx="19">
                  <c:v>86401</c:v>
                </c:pt>
                <c:pt idx="20">
                  <c:v>83801</c:v>
                </c:pt>
                <c:pt idx="21">
                  <c:v>81149</c:v>
                </c:pt>
                <c:pt idx="22">
                  <c:v>80369</c:v>
                </c:pt>
                <c:pt idx="23">
                  <c:v>79635</c:v>
                </c:pt>
                <c:pt idx="24">
                  <c:v>78793</c:v>
                </c:pt>
                <c:pt idx="25">
                  <c:v>78697</c:v>
                </c:pt>
                <c:pt idx="26">
                  <c:v>77992</c:v>
                </c:pt>
                <c:pt idx="27">
                  <c:v>78126</c:v>
                </c:pt>
                <c:pt idx="28">
                  <c:v>77655</c:v>
                </c:pt>
                <c:pt idx="29">
                  <c:v>77218</c:v>
                </c:pt>
                <c:pt idx="30">
                  <c:v>76020</c:v>
                </c:pt>
                <c:pt idx="31">
                  <c:v>74800</c:v>
                </c:pt>
                <c:pt idx="32">
                  <c:v>74123</c:v>
                </c:pt>
                <c:pt idx="33">
                  <c:v>73973</c:v>
                </c:pt>
                <c:pt idx="34">
                  <c:v>73772</c:v>
                </c:pt>
                <c:pt idx="35">
                  <c:v>73819</c:v>
                </c:pt>
                <c:pt idx="36">
                  <c:v>73919</c:v>
                </c:pt>
                <c:pt idx="37">
                  <c:v>74053</c:v>
                </c:pt>
                <c:pt idx="38">
                  <c:v>75008</c:v>
                </c:pt>
                <c:pt idx="39">
                  <c:v>75886</c:v>
                </c:pt>
                <c:pt idx="40">
                  <c:v>77813</c:v>
                </c:pt>
                <c:pt idx="41">
                  <c:v>79750</c:v>
                </c:pt>
                <c:pt idx="42">
                  <c:v>83840</c:v>
                </c:pt>
                <c:pt idx="43">
                  <c:v>90277</c:v>
                </c:pt>
                <c:pt idx="44">
                  <c:v>96971</c:v>
                </c:pt>
              </c:numCache>
            </c:numRef>
          </c:val>
        </c:ser>
        <c:dLbls/>
        <c:marker val="1"/>
        <c:axId val="49513984"/>
        <c:axId val="49515520"/>
      </c:lineChart>
      <c:catAx>
        <c:axId val="495139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9515520"/>
        <c:crosses val="autoZero"/>
        <c:auto val="1"/>
        <c:lblAlgn val="ctr"/>
        <c:lblOffset val="100"/>
      </c:catAx>
      <c:valAx>
        <c:axId val="49515520"/>
        <c:scaling>
          <c:orientation val="minMax"/>
        </c:scaling>
        <c:axPos val="l"/>
        <c:majorGridlines/>
        <c:numFmt formatCode="#,##0;\-#,##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9513984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lineChart>
        <c:grouping val="standard"/>
        <c:ser>
          <c:idx val="0"/>
          <c:order val="0"/>
          <c:tx>
            <c:strRef>
              <c:f>Combined!$A$2</c:f>
              <c:strCache>
                <c:ptCount val="1"/>
                <c:pt idx="0">
                  <c:v>PERSONAL INCOME 2013$</c:v>
                </c:pt>
              </c:strCache>
            </c:strRef>
          </c:tx>
          <c:spPr>
            <a:ln w="57150">
              <a:solidFill>
                <a:srgbClr val="AF1E2D"/>
              </a:solidFill>
              <a:prstDash val="sysDot"/>
            </a:ln>
          </c:spPr>
          <c:marker>
            <c:symbol val="none"/>
          </c:marker>
          <c:cat>
            <c:numRef>
              <c:f>Combined!$AG$1:$AT$1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Combined!$AG$2:$AT$2</c:f>
              <c:numCache>
                <c:formatCode>0</c:formatCode>
                <c:ptCount val="14"/>
                <c:pt idx="0">
                  <c:v>2347958.9924564455</c:v>
                </c:pt>
                <c:pt idx="1">
                  <c:v>2367937.5312027107</c:v>
                </c:pt>
                <c:pt idx="2">
                  <c:v>2218842.2617398556</c:v>
                </c:pt>
                <c:pt idx="3">
                  <c:v>2525176.6496902169</c:v>
                </c:pt>
                <c:pt idx="4">
                  <c:v>2485534.0332239275</c:v>
                </c:pt>
                <c:pt idx="5">
                  <c:v>2654505.0556579614</c:v>
                </c:pt>
                <c:pt idx="6">
                  <c:v>2774044.0983234122</c:v>
                </c:pt>
                <c:pt idx="7">
                  <c:v>3018135.8924771622</c:v>
                </c:pt>
                <c:pt idx="8">
                  <c:v>3372222.5295327976</c:v>
                </c:pt>
                <c:pt idx="9">
                  <c:v>3672784.4886056944</c:v>
                </c:pt>
                <c:pt idx="10">
                  <c:v>4386045.6293704361</c:v>
                </c:pt>
                <c:pt idx="11">
                  <c:v>5802283.1218508119</c:v>
                </c:pt>
                <c:pt idx="12">
                  <c:v>8143100.950033538</c:v>
                </c:pt>
                <c:pt idx="13">
                  <c:v>8515070</c:v>
                </c:pt>
              </c:numCache>
            </c:numRef>
          </c:val>
        </c:ser>
        <c:dLbls/>
        <c:marker val="1"/>
        <c:axId val="50149632"/>
        <c:axId val="50159616"/>
      </c:lineChart>
      <c:lineChart>
        <c:grouping val="standard"/>
        <c:ser>
          <c:idx val="1"/>
          <c:order val="1"/>
          <c:tx>
            <c:strRef>
              <c:f>Combined!$A$3</c:f>
              <c:strCache>
                <c:ptCount val="1"/>
                <c:pt idx="0">
                  <c:v>EMPLOYMENT</c:v>
                </c:pt>
              </c:strCache>
            </c:strRef>
          </c:tx>
          <c:spPr>
            <a:ln w="38100">
              <a:solidFill>
                <a:srgbClr val="3F4926"/>
              </a:solidFill>
              <a:prstDash val="sysDash"/>
            </a:ln>
          </c:spPr>
          <c:marker>
            <c:symbol val="none"/>
          </c:marker>
          <c:cat>
            <c:numRef>
              <c:f>Combined!$AG$1:$AT$1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Combined!$AG$3:$AT$3</c:f>
              <c:numCache>
                <c:formatCode>General</c:formatCode>
                <c:ptCount val="14"/>
                <c:pt idx="0">
                  <c:v>48655</c:v>
                </c:pt>
                <c:pt idx="1">
                  <c:v>49031</c:v>
                </c:pt>
                <c:pt idx="2">
                  <c:v>48391</c:v>
                </c:pt>
                <c:pt idx="3">
                  <c:v>48507</c:v>
                </c:pt>
                <c:pt idx="4">
                  <c:v>49115</c:v>
                </c:pt>
                <c:pt idx="5">
                  <c:v>50507</c:v>
                </c:pt>
                <c:pt idx="6">
                  <c:v>51873</c:v>
                </c:pt>
                <c:pt idx="7">
                  <c:v>53719</c:v>
                </c:pt>
                <c:pt idx="8">
                  <c:v>57475</c:v>
                </c:pt>
                <c:pt idx="9">
                  <c:v>58742</c:v>
                </c:pt>
                <c:pt idx="10">
                  <c:v>66170</c:v>
                </c:pt>
                <c:pt idx="11">
                  <c:v>81251</c:v>
                </c:pt>
                <c:pt idx="12">
                  <c:v>102414</c:v>
                </c:pt>
                <c:pt idx="13">
                  <c:v>111012</c:v>
                </c:pt>
              </c:numCache>
            </c:numRef>
          </c:val>
        </c:ser>
        <c:ser>
          <c:idx val="2"/>
          <c:order val="2"/>
          <c:tx>
            <c:strRef>
              <c:f>Combined!$A$4</c:f>
              <c:strCache>
                <c:ptCount val="1"/>
                <c:pt idx="0">
                  <c:v>POPULATION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Combined!$AG$1:$AT$1</c:f>
              <c:numCache>
                <c:formatCode>General</c:formatCode>
                <c:ptCount val="1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</c:numCache>
            </c:numRef>
          </c:cat>
          <c:val>
            <c:numRef>
              <c:f>Combined!$AG$4:$AT$4</c:f>
              <c:numCache>
                <c:formatCode>General</c:formatCode>
                <c:ptCount val="14"/>
                <c:pt idx="0">
                  <c:v>74800</c:v>
                </c:pt>
                <c:pt idx="1">
                  <c:v>74123</c:v>
                </c:pt>
                <c:pt idx="2">
                  <c:v>73973</c:v>
                </c:pt>
                <c:pt idx="3">
                  <c:v>73772</c:v>
                </c:pt>
                <c:pt idx="4">
                  <c:v>73819</c:v>
                </c:pt>
                <c:pt idx="5">
                  <c:v>73919</c:v>
                </c:pt>
                <c:pt idx="6">
                  <c:v>74053</c:v>
                </c:pt>
                <c:pt idx="7">
                  <c:v>75008</c:v>
                </c:pt>
                <c:pt idx="8">
                  <c:v>75886</c:v>
                </c:pt>
                <c:pt idx="9">
                  <c:v>77813</c:v>
                </c:pt>
                <c:pt idx="10">
                  <c:v>79750</c:v>
                </c:pt>
                <c:pt idx="11">
                  <c:v>83840</c:v>
                </c:pt>
                <c:pt idx="12">
                  <c:v>90277</c:v>
                </c:pt>
                <c:pt idx="13">
                  <c:v>96971</c:v>
                </c:pt>
              </c:numCache>
            </c:numRef>
          </c:val>
        </c:ser>
        <c:dLbls/>
        <c:marker val="1"/>
        <c:axId val="50162688"/>
        <c:axId val="50161152"/>
      </c:lineChart>
      <c:catAx>
        <c:axId val="50149632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 sz="1400" b="1"/>
            </a:pPr>
            <a:endParaRPr lang="en-US"/>
          </a:p>
        </c:txPr>
        <c:crossAx val="50159616"/>
        <c:crosses val="autoZero"/>
        <c:auto val="1"/>
        <c:lblAlgn val="ctr"/>
        <c:lblOffset val="100"/>
      </c:catAx>
      <c:valAx>
        <c:axId val="50159616"/>
        <c:scaling>
          <c:orientation val="minMax"/>
        </c:scaling>
        <c:axPos val="l"/>
        <c:majorGridlines/>
        <c:numFmt formatCode="&quot;$&quot;#,##0,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149632"/>
        <c:crosses val="autoZero"/>
        <c:crossBetween val="between"/>
      </c:valAx>
      <c:valAx>
        <c:axId val="50161152"/>
        <c:scaling>
          <c:orientation val="minMax"/>
        </c:scaling>
        <c:axPos val="r"/>
        <c:numFmt formatCode="#,##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162688"/>
        <c:crosses val="max"/>
        <c:crossBetween val="between"/>
      </c:valAx>
      <c:catAx>
        <c:axId val="50162688"/>
        <c:scaling>
          <c:orientation val="minMax"/>
        </c:scaling>
        <c:delete val="1"/>
        <c:axPos val="b"/>
        <c:numFmt formatCode="General" sourceLinked="1"/>
        <c:tickLblPos val="none"/>
        <c:crossAx val="50161152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4.9558267716535431E-2"/>
          <c:y val="0"/>
          <c:w val="0.8924333333333333"/>
          <c:h val="0.84075947063058376"/>
        </c:manualLayout>
      </c:layout>
      <c:barChart>
        <c:barDir val="bar"/>
        <c:grouping val="clustered"/>
        <c:ser>
          <c:idx val="0"/>
          <c:order val="0"/>
          <c:spPr>
            <a:solidFill>
              <a:srgbClr val="3F4926"/>
            </a:solidFill>
          </c:spPr>
          <c:cat>
            <c:strRef>
              <c:f>Bakken!$A$8:$A$16</c:f>
              <c:strCache>
                <c:ptCount val="9"/>
                <c:pt idx="0">
                  <c:v>Retirees</c:v>
                </c:pt>
                <c:pt idx="1">
                  <c:v>Construction</c:v>
                </c:pt>
                <c:pt idx="2">
                  <c:v>Transportation &amp; Warehousing</c:v>
                </c:pt>
                <c:pt idx="3">
                  <c:v>Wholesale Trade</c:v>
                </c:pt>
                <c:pt idx="4">
                  <c:v>Government</c:v>
                </c:pt>
                <c:pt idx="5">
                  <c:v>Health Care</c:v>
                </c:pt>
                <c:pt idx="6">
                  <c:v>Retail Trade</c:v>
                </c:pt>
                <c:pt idx="7">
                  <c:v>Professional &amp; Technical Services</c:v>
                </c:pt>
                <c:pt idx="8">
                  <c:v>Real Estate</c:v>
                </c:pt>
              </c:strCache>
            </c:strRef>
          </c:cat>
          <c:val>
            <c:numRef>
              <c:f>Bakken!$D$8:$D$16</c:f>
              <c:numCache>
                <c:formatCode>0.00</c:formatCode>
                <c:ptCount val="9"/>
                <c:pt idx="0">
                  <c:v>1.3420411251163327</c:v>
                </c:pt>
                <c:pt idx="1">
                  <c:v>5.8954962759865746</c:v>
                </c:pt>
                <c:pt idx="2">
                  <c:v>8.8794465578826109</c:v>
                </c:pt>
                <c:pt idx="3">
                  <c:v>4.0783893583708579</c:v>
                </c:pt>
                <c:pt idx="4">
                  <c:v>0.85743876794328122</c:v>
                </c:pt>
                <c:pt idx="5">
                  <c:v>0.89255773907362113</c:v>
                </c:pt>
                <c:pt idx="6">
                  <c:v>1.4890479662597829</c:v>
                </c:pt>
                <c:pt idx="7">
                  <c:v>0.89251085598125601</c:v>
                </c:pt>
                <c:pt idx="8">
                  <c:v>3.9022174083820143</c:v>
                </c:pt>
              </c:numCache>
            </c:numRef>
          </c:val>
        </c:ser>
        <c:dLbls/>
        <c:gapWidth val="56"/>
        <c:axId val="50169728"/>
        <c:axId val="50171264"/>
      </c:barChart>
      <c:catAx>
        <c:axId val="50169728"/>
        <c:scaling>
          <c:orientation val="maxMin"/>
        </c:scaling>
        <c:axPos val="l"/>
        <c:majorTickMark val="none"/>
        <c:tickLblPos val="none"/>
        <c:crossAx val="50171264"/>
        <c:crossesAt val="1"/>
        <c:auto val="1"/>
        <c:lblAlgn val="ctr"/>
        <c:lblOffset val="100"/>
      </c:catAx>
      <c:valAx>
        <c:axId val="50171264"/>
        <c:scaling>
          <c:orientation val="minMax"/>
        </c:scaling>
        <c:axPos val="t"/>
        <c:majorGridlines/>
        <c:numFmt formatCode="0.00" sourceLinked="1"/>
        <c:majorTickMark val="none"/>
        <c:tickLblPos val="high"/>
        <c:crossAx val="50169728"/>
        <c:crosses val="autoZero"/>
        <c:crossBetween val="between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</c:chart>
  <c:spPr>
    <a:ln>
      <a:noFill/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t" anchorCtr="0" compatLnSpc="1">
            <a:prstTxWarp prst="textNoShape">
              <a:avLst/>
            </a:prstTxWarp>
          </a:bodyPr>
          <a:lstStyle>
            <a:lvl1pPr defTabSz="93233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877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t" anchorCtr="0" compatLnSpc="1">
            <a:prstTxWarp prst="textNoShape">
              <a:avLst/>
            </a:prstTxWarp>
          </a:bodyPr>
          <a:lstStyle>
            <a:lvl1pPr algn="r" defTabSz="93233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740"/>
            <a:ext cx="3037523" cy="46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b" anchorCtr="0" compatLnSpc="1">
            <a:prstTxWarp prst="textNoShape">
              <a:avLst/>
            </a:prstTxWarp>
          </a:bodyPr>
          <a:lstStyle>
            <a:lvl1pPr defTabSz="93233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877" y="8831740"/>
            <a:ext cx="3037523" cy="46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b" anchorCtr="0" compatLnSpc="1">
            <a:prstTxWarp prst="textNoShape">
              <a:avLst/>
            </a:prstTxWarp>
          </a:bodyPr>
          <a:lstStyle>
            <a:lvl1pPr algn="r" defTabSz="93233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94FCA215-FE81-49FB-BC9A-E4F121A2EC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3569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t" anchorCtr="0" compatLnSpc="1">
            <a:prstTxWarp prst="textNoShape">
              <a:avLst/>
            </a:prstTxWarp>
          </a:bodyPr>
          <a:lstStyle>
            <a:lvl1pPr defTabSz="93233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877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t" anchorCtr="0" compatLnSpc="1">
            <a:prstTxWarp prst="textNoShape">
              <a:avLst/>
            </a:prstTxWarp>
          </a:bodyPr>
          <a:lstStyle>
            <a:lvl1pPr algn="r" defTabSz="93233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6612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769" y="4416663"/>
            <a:ext cx="5142862" cy="418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740"/>
            <a:ext cx="3037523" cy="46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b" anchorCtr="0" compatLnSpc="1">
            <a:prstTxWarp prst="textNoShape">
              <a:avLst/>
            </a:prstTxWarp>
          </a:bodyPr>
          <a:lstStyle>
            <a:lvl1pPr defTabSz="93233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877" y="8831740"/>
            <a:ext cx="3037523" cy="46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b" anchorCtr="0" compatLnSpc="1">
            <a:prstTxWarp prst="textNoShape">
              <a:avLst/>
            </a:prstTxWarp>
          </a:bodyPr>
          <a:lstStyle>
            <a:lvl1pPr algn="r" defTabSz="93233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8782243F-90C4-4BEF-B6EA-0A61E33284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2774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6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6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6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6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pitchFamily="26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3100-3C93-4E35-954C-FEED61165F8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807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82243F-90C4-4BEF-B6EA-0A61E332843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029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82243F-90C4-4BEF-B6EA-0A61E332843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029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82243F-90C4-4BEF-B6EA-0A61E332843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029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82243F-90C4-4BEF-B6EA-0A61E332843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029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82243F-90C4-4BEF-B6EA-0A61E332843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404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286000" y="589184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2004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77400" y="589200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C176B-00B9-4B7D-B7AF-52412CFE70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2932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286000" y="589184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2004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77400" y="589200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54CD-AF50-440F-83EC-90082DC4F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33400" y="1676400"/>
            <a:ext cx="5105400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791200" y="1676400"/>
            <a:ext cx="2895600" cy="304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286000" y="589184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2004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77400" y="589200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54CD-AF50-440F-83EC-90082DC4F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81400" y="1676400"/>
            <a:ext cx="5105400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7200" y="1676400"/>
            <a:ext cx="2895600" cy="304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371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solidFill>
                  <a:srgbClr val="4F6228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F622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F622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-2286000" y="589184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2004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77400" y="589200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8DFE8-AA69-4CE1-93FA-7D1ED98E47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258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0953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400" y="1981201"/>
            <a:ext cx="5105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2362200"/>
            <a:ext cx="2438400" cy="255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7291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686C55"/>
              </a:clrFrom>
              <a:clrTo>
                <a:srgbClr val="686C5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6248400"/>
            <a:ext cx="609600" cy="53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19" r:id="rId2"/>
    <p:sldLayoutId id="2147483829" r:id="rId3"/>
    <p:sldLayoutId id="2147483816" r:id="rId4"/>
    <p:sldLayoutId id="2147483814" r:id="rId5"/>
    <p:sldLayoutId id="2147483813" r:id="rId6"/>
    <p:sldLayoutId id="2147483822" r:id="rId7"/>
    <p:sldLayoutId id="2147483826" r:id="rId8"/>
    <p:sldLayoutId id="2147483828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4F6228"/>
          </a:solidFill>
          <a:latin typeface="+mj-lt"/>
          <a:ea typeface="ＭＳ Ｐゴシック" pitchFamily="26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26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26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26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26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F6228"/>
          </a:solidFill>
          <a:latin typeface="+mn-lt"/>
          <a:ea typeface="ＭＳ Ｐゴシック" pitchFamily="26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26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6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686C55"/>
              </a:clrFrom>
              <a:clrTo>
                <a:srgbClr val="686C5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6248400"/>
            <a:ext cx="609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2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4F6228"/>
          </a:solidFill>
          <a:latin typeface="+mj-lt"/>
          <a:ea typeface="ＭＳ Ｐゴシック" pitchFamily="26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26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26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26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26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F6228"/>
          </a:solidFill>
          <a:latin typeface="+mn-lt"/>
          <a:ea typeface="ＭＳ Ｐゴシック" pitchFamily="26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26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6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6764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600" dirty="0" smtClean="0"/>
              <a:t>Vision West North Dakota</a:t>
            </a:r>
            <a:br>
              <a:rPr lang="en-US" sz="3600" dirty="0" smtClean="0"/>
            </a:br>
            <a:r>
              <a:rPr lang="en-US" sz="3600" dirty="0" smtClean="0"/>
              <a:t>April 15, 2015 Gathering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32766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 sz="800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Economic Diversification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Foundational to Economic Prosperity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DLN Consulting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03.25.15 Version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64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88"/>
    </mc:Choice>
    <mc:Fallback>
      <p:transition spd="slow" advTm="198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Income Trends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77451862"/>
              </p:ext>
            </p:extLst>
          </p:nvPr>
        </p:nvGraphicFramePr>
        <p:xfrm>
          <a:off x="685800" y="1295400"/>
          <a:ext cx="7543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33800" y="6323111"/>
            <a:ext cx="172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Adjusted for inflation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3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 Trends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50001237"/>
              </p:ext>
            </p:extLst>
          </p:nvPr>
        </p:nvGraphicFramePr>
        <p:xfrm>
          <a:off x="609600" y="1295400"/>
          <a:ext cx="7620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360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Trends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15885624"/>
              </p:ext>
            </p:extLst>
          </p:nvPr>
        </p:nvGraphicFramePr>
        <p:xfrm>
          <a:off x="609600" y="1295400"/>
          <a:ext cx="7620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360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Trend Lines Indexed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84195376"/>
              </p:ext>
            </p:extLst>
          </p:nvPr>
        </p:nvGraphicFramePr>
        <p:xfrm>
          <a:off x="533400" y="1219200"/>
          <a:ext cx="8001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255070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Decade Population Changes</a:t>
            </a:r>
            <a:endParaRPr lang="en-US" dirty="0"/>
          </a:p>
        </p:txBody>
      </p:sp>
      <p:pic>
        <p:nvPicPr>
          <p:cNvPr id="4098" name="Picture 2" descr="C:\Users\dwilliams\Downloads\Bakken Region Socioeconomic Measures.5-page-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4" t="44308" r="6465" b="15898"/>
          <a:stretch/>
        </p:blipFill>
        <p:spPr bwMode="auto">
          <a:xfrm>
            <a:off x="609600" y="1283935"/>
            <a:ext cx="5562600" cy="516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828800"/>
            <a:ext cx="27812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Census Bureau makes a minor statistical correction, called a </a:t>
            </a:r>
            <a:r>
              <a:rPr lang="en-US" sz="1400" dirty="0" smtClean="0"/>
              <a:t>“residual“ which </a:t>
            </a:r>
            <a:r>
              <a:rPr lang="en-US" sz="1400" dirty="0"/>
              <a:t>is shown in the table above, but omitted from the figure.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Because </a:t>
            </a:r>
            <a:r>
              <a:rPr lang="en-US" sz="1400" dirty="0"/>
              <a:t>of </a:t>
            </a:r>
            <a:r>
              <a:rPr lang="en-US" sz="1400" dirty="0" smtClean="0"/>
              <a:t>this correction</a:t>
            </a:r>
            <a:r>
              <a:rPr lang="en-US" sz="1400" dirty="0"/>
              <a:t>, natural change plus net migration may not add to total </a:t>
            </a:r>
            <a:r>
              <a:rPr lang="en-US" sz="1400" dirty="0" smtClean="0"/>
              <a:t>population change </a:t>
            </a:r>
            <a:r>
              <a:rPr lang="en-US" sz="1400" dirty="0"/>
              <a:t>in the figure.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0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Labor Earnings</a:t>
            </a:r>
            <a:endParaRPr lang="en-US" dirty="0"/>
          </a:p>
        </p:txBody>
      </p:sp>
      <p:pic>
        <p:nvPicPr>
          <p:cNvPr id="5122" name="Picture 2" descr="C:\Users\dwilliams\Downloads\Bakken Region Socioeconomic Measures.7-page-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41" t="46779" r="8057" b="33538"/>
          <a:stretch/>
        </p:blipFill>
        <p:spPr bwMode="auto">
          <a:xfrm>
            <a:off x="304800" y="1371600"/>
            <a:ext cx="814698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05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Proprietor Trends</a:t>
            </a:r>
            <a:endParaRPr lang="en-US" dirty="0"/>
          </a:p>
        </p:txBody>
      </p:sp>
      <p:pic>
        <p:nvPicPr>
          <p:cNvPr id="3" name="Picture 2" descr="C:\Users\dwilliams\Downloads\Bakken Region Socioeconomic Measures.7-page-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50" t="68846" r="6948" b="11471"/>
          <a:stretch/>
        </p:blipFill>
        <p:spPr bwMode="auto">
          <a:xfrm>
            <a:off x="304800" y="1371600"/>
            <a:ext cx="853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05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Drivers - 2013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3319280"/>
              </p:ext>
            </p:extLst>
          </p:nvPr>
        </p:nvGraphicFramePr>
        <p:xfrm>
          <a:off x="304800" y="1219200"/>
          <a:ext cx="8534400" cy="5523246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362200"/>
                <a:gridCol w="1143000"/>
                <a:gridCol w="1371600"/>
                <a:gridCol w="3657600"/>
              </a:tblGrid>
              <a:tr h="602901"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Personal Income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2013 (Millions)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Change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2001-2013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</a:rPr>
                        <a:t>2013 Per Capita Values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</a:rPr>
                        <a:t>Benchmarked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Times New Roman"/>
                        </a:rPr>
                        <a:t> to the US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</a:tr>
              <a:tr h="4220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Mining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$2,561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273.2%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solidFill>
                      <a:srgbClr val="7580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In the Bakken Region,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Times New Roman"/>
                        </a:rPr>
                        <a:t> Mining makes up more than 50 times the per capita income of the US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8492" marR="48492" marT="0" marB="0" anchor="ctr"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Retirees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$1,664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1.4%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row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17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Construction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$1,013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1200.2%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29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Transportation &amp; Warehousing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$938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208.5%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17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Wholesale Trade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$643</a:t>
                      </a:r>
                      <a:endParaRPr lang="en-US" sz="200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569.4%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17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Government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$456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56.1%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17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Health Care</a:t>
                      </a:r>
                      <a:endParaRPr lang="en-US" sz="200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$304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92.5%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17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Retail Trade</a:t>
                      </a:r>
                      <a:endParaRPr lang="en-US" sz="200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$278</a:t>
                      </a:r>
                      <a:endParaRPr lang="en-US" sz="200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146.0%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29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Professional &amp; Technical Services</a:t>
                      </a:r>
                      <a:endParaRPr lang="en-US" sz="200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$273</a:t>
                      </a:r>
                      <a:endParaRPr lang="en-US" sz="200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516.8%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17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Real Estate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$255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1473.7%</a:t>
                      </a: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Per capita income for mining in the US represents about $527 while it represents over $26,000 in the Bakken Region.</a:t>
                      </a:r>
                      <a:endParaRPr lang="en-US" sz="15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R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48492" marR="484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xmlns="" val="2758743863"/>
              </p:ext>
            </p:extLst>
          </p:nvPr>
        </p:nvGraphicFramePr>
        <p:xfrm>
          <a:off x="5334000" y="2286000"/>
          <a:ext cx="3810000" cy="453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505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 &amp; Post Bakken Comparison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Pre-Bakken Economy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b="1" dirty="0" smtClean="0"/>
              <a:t>Top Sectors….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Retirees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Government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Manufacturing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Agriculture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Tourism</a:t>
            </a:r>
          </a:p>
          <a:p>
            <a:pPr marL="457200" indent="-457200">
              <a:buFont typeface="+mj-lt"/>
              <a:buAutoNum type="arabicPeriod"/>
            </a:pPr>
            <a:endParaRPr lang="en-US" sz="800" b="1" dirty="0"/>
          </a:p>
          <a:p>
            <a:pPr marL="0" indent="0">
              <a:buNone/>
            </a:pPr>
            <a:r>
              <a:rPr lang="en-US" i="1" dirty="0" smtClean="0"/>
              <a:t>Relatively diversified economy and society.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Bakken Economy 2013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41775" cy="395128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b="1" dirty="0" smtClean="0"/>
              <a:t>Top Sectors…</a:t>
            </a:r>
          </a:p>
          <a:p>
            <a:pPr marL="0" indent="0">
              <a:buNone/>
            </a:pPr>
            <a:endParaRPr lang="en-US" sz="800" b="1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Mining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Retirees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Construction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Transportation/Warehousing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Government</a:t>
            </a:r>
          </a:p>
          <a:p>
            <a:pPr marL="0" indent="0">
              <a:buNone/>
            </a:pPr>
            <a:endParaRPr lang="en-US" sz="800" i="1" dirty="0" smtClean="0"/>
          </a:p>
          <a:p>
            <a:pPr marL="0" indent="0">
              <a:buNone/>
            </a:pPr>
            <a:r>
              <a:rPr lang="en-US" i="1" dirty="0" smtClean="0"/>
              <a:t>An economy optimizing to the energy sector.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30358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338618"/>
            <a:ext cx="643812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852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38600"/>
            <a:ext cx="4097872" cy="1371600"/>
          </a:xfrm>
        </p:spPr>
        <p:txBody>
          <a:bodyPr/>
          <a:lstStyle/>
          <a:p>
            <a:endParaRPr lang="en-US" sz="1050" b="1" dirty="0" smtClean="0">
              <a:solidFill>
                <a:srgbClr val="AF1E2D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AF1E2D"/>
                </a:solidFill>
                <a:latin typeface="+mj-lt"/>
              </a:rPr>
              <a:t>April 15,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182880"/>
            <a:ext cx="2888719" cy="1188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1981200"/>
            <a:ext cx="636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Myriad Pro Ligh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813"/>
          <a:stretch/>
        </p:blipFill>
        <p:spPr>
          <a:xfrm>
            <a:off x="4800600" y="3657600"/>
            <a:ext cx="3886200" cy="3200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600" y="1611868"/>
            <a:ext cx="7315199" cy="1447800"/>
            <a:chOff x="1371600" y="1441966"/>
            <a:chExt cx="7315199" cy="1447800"/>
          </a:xfrm>
        </p:grpSpPr>
        <p:sp>
          <p:nvSpPr>
            <p:cNvPr id="7" name="Rounded Rectangle 6"/>
            <p:cNvSpPr/>
            <p:nvPr/>
          </p:nvSpPr>
          <p:spPr>
            <a:xfrm>
              <a:off x="1371600" y="1441966"/>
              <a:ext cx="7315199" cy="1447800"/>
            </a:xfrm>
            <a:prstGeom prst="roundRect">
              <a:avLst/>
            </a:prstGeom>
            <a:solidFill>
              <a:srgbClr val="DFE9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 Light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95587" y="1677173"/>
              <a:ext cx="57911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4F6228"/>
                  </a:solidFill>
                  <a:latin typeface="Myriad Pro Light" pitchFamily="34" charset="0"/>
                </a:rPr>
                <a:t>Economic Diversification</a:t>
              </a:r>
            </a:p>
            <a:p>
              <a:pPr algn="ctr"/>
              <a:r>
                <a:rPr lang="en-US" sz="2400" b="1" i="1" dirty="0" smtClean="0">
                  <a:solidFill>
                    <a:srgbClr val="4F6228"/>
                  </a:solidFill>
                  <a:latin typeface="Myriad Pro Light" pitchFamily="34" charset="0"/>
                </a:rPr>
                <a:t>Foundational to Economic Prosperity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lum contrast="-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1585912" y="1594634"/>
              <a:ext cx="1300163" cy="1119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648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465873" y="762000"/>
            <a:ext cx="8229600" cy="49069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en-US" sz="800" b="1" i="1" dirty="0">
              <a:ea typeface="ＭＳ Ｐゴシック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sz="4400" b="1" dirty="0" smtClean="0">
                <a:ea typeface="ＭＳ Ｐゴシック"/>
              </a:rPr>
              <a:t>Implications of Energy Optimization</a:t>
            </a:r>
            <a:endParaRPr lang="en-US" sz="4400" b="1" dirty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b="1" dirty="0" smtClean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Energy Development Trends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Phases of Community Attitude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Scale – Pacing – Duration Implications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Dutch Disease – Crowing Out Effect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Questions &amp; Discussion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sz="3600" b="1" dirty="0" smtClean="0">
              <a:ea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70583" y="2601217"/>
            <a:ext cx="238303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23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Duration Development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3767"/>
            <a:ext cx="73818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3427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of Community Attitude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533" y="1143000"/>
            <a:ext cx="7543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678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Magnifiers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81400" y="1371600"/>
            <a:ext cx="5105400" cy="48006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marL="0" indent="0" algn="r">
              <a:buNone/>
            </a:pPr>
            <a:r>
              <a:rPr lang="en-US" b="1" dirty="0" smtClean="0">
                <a:solidFill>
                  <a:schemeClr val="tx1"/>
                </a:solidFill>
              </a:rPr>
              <a:t>Scale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The larger the energy development the more the existing economy will optimize to the energy sector.</a:t>
            </a:r>
          </a:p>
          <a:p>
            <a:pPr marL="0" indent="0" algn="r">
              <a:buNone/>
            </a:pPr>
            <a:r>
              <a:rPr lang="en-US" b="1" dirty="0" smtClean="0">
                <a:solidFill>
                  <a:schemeClr val="tx1"/>
                </a:solidFill>
              </a:rPr>
              <a:t>Duration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The longer the energy boom continues the greater the overall economy and society will become dependent upon the energy sector.</a:t>
            </a:r>
          </a:p>
          <a:p>
            <a:pPr marL="0" indent="0" algn="r">
              <a:buNone/>
            </a:pPr>
            <a:r>
              <a:rPr lang="en-US" b="1" dirty="0" smtClean="0">
                <a:solidFill>
                  <a:schemeClr val="tx1"/>
                </a:solidFill>
              </a:rPr>
              <a:t>Pacing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The more rapid the development pacing the greater the impact on non-energy related economic activities.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dwilliams\AppData\Local\Microsoft\Windows\Temporary Internet Files\Content.IE5\K8XKATWI\1080177_magnifying_glas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31623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90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Crowing Out Effect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1219200"/>
            <a:ext cx="77343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337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338618"/>
            <a:ext cx="643812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852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465873" y="762000"/>
            <a:ext cx="8229600" cy="49069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en-US" sz="800" b="1" i="1" dirty="0">
              <a:ea typeface="ＭＳ Ｐゴシック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sz="4400" b="1" dirty="0" smtClean="0">
                <a:ea typeface="ＭＳ Ｐゴシック"/>
              </a:rPr>
              <a:t>Diversification Considerations</a:t>
            </a:r>
            <a:endParaRPr lang="en-US" sz="4400" b="1" dirty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b="1" dirty="0" smtClean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b="1" i="1" dirty="0" smtClean="0">
                <a:ea typeface="ＭＳ Ｐゴシック"/>
              </a:rPr>
              <a:t>Three Core Strategies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b="1" i="1" dirty="0" smtClean="0">
                <a:ea typeface="ＭＳ Ｐゴシック"/>
              </a:rPr>
              <a:t>Examples from the Field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b="1" i="1" dirty="0" smtClean="0">
                <a:ea typeface="ＭＳ Ｐゴシック"/>
              </a:rPr>
              <a:t>Action Considerations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b="1" i="1" dirty="0" smtClean="0">
                <a:ea typeface="ＭＳ Ｐゴシック"/>
              </a:rPr>
              <a:t>Resources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b="1" i="1" dirty="0" smtClean="0">
                <a:ea typeface="ＭＳ Ｐゴシック"/>
              </a:rPr>
              <a:t>Questions &amp; Discussion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b="1" dirty="0" smtClean="0">
              <a:ea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70583" y="2601217"/>
            <a:ext cx="238303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23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DFE9CA"/>
          </a:solidFill>
        </p:spPr>
        <p:txBody>
          <a:bodyPr/>
          <a:lstStyle/>
          <a:p>
            <a:r>
              <a:rPr lang="en-US" dirty="0" smtClean="0"/>
              <a:t>Three Core Strategies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solidFill>
            <a:srgbClr val="ABD28B"/>
          </a:solidFill>
        </p:spPr>
        <p:txBody>
          <a:bodyPr/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Capacity Building</a:t>
            </a:r>
          </a:p>
          <a:p>
            <a:pPr marL="514350" indent="-514350">
              <a:buFont typeface="+mj-lt"/>
              <a:buAutoNum type="arabicPeriod"/>
            </a:pPr>
            <a:endParaRPr lang="en-US" sz="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Energy Sector Diversification</a:t>
            </a:r>
          </a:p>
          <a:p>
            <a:pPr marL="514350" indent="-514350">
              <a:buFont typeface="+mj-lt"/>
              <a:buAutoNum type="arabicPeriod"/>
            </a:pPr>
            <a:endParaRPr lang="en-US" sz="8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Diversifying Beyond Energy</a:t>
            </a:r>
          </a:p>
          <a:p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51" r="11551"/>
          <a:stretch>
            <a:fillRect/>
          </a:stretch>
        </p:blipFill>
        <p:spPr>
          <a:xfrm>
            <a:off x="5791200" y="2590800"/>
            <a:ext cx="2895600" cy="3048000"/>
          </a:xfrm>
        </p:spPr>
      </p:pic>
    </p:spTree>
    <p:extLst>
      <p:ext uri="{BB962C8B-B14F-4D97-AF65-F5344CB8AC3E}">
        <p14:creationId xmlns:p14="http://schemas.microsoft.com/office/powerpoint/2010/main" xmlns="" val="20668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The energy boom is transforming the asset base of the region.</a:t>
            </a:r>
          </a:p>
          <a:p>
            <a:pPr marL="0" indent="0">
              <a:buNone/>
            </a:pPr>
            <a:endParaRPr lang="en-US" sz="800" b="1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Human Talent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Venture Talent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Development Assets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Community Amenities</a:t>
            </a:r>
          </a:p>
          <a:p>
            <a:endParaRPr lang="en-US" sz="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How can these assets be used to support economic diversification?</a:t>
            </a: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" r="14375"/>
          <a:stretch/>
        </p:blipFill>
        <p:spPr>
          <a:xfrm>
            <a:off x="152400" y="1828800"/>
            <a:ext cx="3352800" cy="3048000"/>
          </a:xfrm>
        </p:spPr>
      </p:pic>
    </p:spTree>
    <p:extLst>
      <p:ext uri="{BB962C8B-B14F-4D97-AF65-F5344CB8AC3E}">
        <p14:creationId xmlns:p14="http://schemas.microsoft.com/office/powerpoint/2010/main" xmlns="" val="404314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Sector Diversification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Expertise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Value-Chain Development:</a:t>
            </a:r>
          </a:p>
          <a:p>
            <a:pPr lvl="1"/>
            <a:r>
              <a:rPr lang="en-US" b="1" dirty="0" smtClean="0"/>
              <a:t>Downstream Activities</a:t>
            </a:r>
          </a:p>
          <a:p>
            <a:pPr lvl="1"/>
            <a:r>
              <a:rPr lang="en-US" b="1" dirty="0" smtClean="0"/>
              <a:t>Upstream Activities</a:t>
            </a:r>
          </a:p>
          <a:p>
            <a:pPr lvl="1"/>
            <a:r>
              <a:rPr lang="en-US" b="1" dirty="0" smtClean="0"/>
              <a:t>Allied Activities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Attraction Opportunities:</a:t>
            </a:r>
          </a:p>
          <a:p>
            <a:pPr lvl="1"/>
            <a:r>
              <a:rPr lang="en-US" b="1" dirty="0" smtClean="0"/>
              <a:t>Resource Tied Industries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Infrastructure Assets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196" name="Picture 4" descr="http://pixabay.com/static/uploads/photo/2012/04/18/00/25/drilling-36265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05" y="2128911"/>
            <a:ext cx="3349625" cy="29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544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1026" name="Picture 2" descr="http://todaycms.s3.amazonaws.com/ctb/6d/74779977a05afab31d9aab7b4a26e0/DLN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7577" y="11430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h.constantcontact.com/fs053/1102657032033/img/100.jpg?a=11181578432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29" y="2020491"/>
            <a:ext cx="4495799" cy="182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mmerce.nd.gov/uploads/10/StromCenterLogo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7109" y="4090551"/>
            <a:ext cx="4459877" cy="205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1381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Diversifying Beyond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Two Strategies Related to Non-Energy Sectors of the Economy:</a:t>
            </a:r>
          </a:p>
          <a:p>
            <a:pPr marL="0" indent="0">
              <a:buNone/>
            </a:pPr>
            <a:endParaRPr lang="en-US" sz="7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</a:rPr>
              <a:t>Sector Protection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</a:rPr>
              <a:t>Sector Development</a:t>
            </a:r>
          </a:p>
          <a:p>
            <a:pPr marL="0" indent="0">
              <a:buNone/>
            </a:pPr>
            <a:endParaRPr lang="en-US" sz="7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Three Quick Stories: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Telluride Colorado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Kern County California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Minnesota’s Iron Range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" r="2500"/>
          <a:stretch>
            <a:fillRect/>
          </a:stretch>
        </p:blipFill>
        <p:spPr>
          <a:xfrm>
            <a:off x="457200" y="1981200"/>
            <a:ext cx="3112770" cy="3276600"/>
          </a:xfrm>
        </p:spPr>
      </p:pic>
    </p:spTree>
    <p:extLst>
      <p:ext uri="{BB962C8B-B14F-4D97-AF65-F5344CB8AC3E}">
        <p14:creationId xmlns:p14="http://schemas.microsoft.com/office/powerpoint/2010/main" xmlns="" val="227544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Telluride Colorado</a:t>
            </a:r>
            <a:endParaRPr lang="en-US" dirty="0"/>
          </a:p>
        </p:txBody>
      </p:sp>
      <p:pic>
        <p:nvPicPr>
          <p:cNvPr id="9218" name="Picture 2" descr="http://upload.wikimedia.org/wikipedia/commons/4/48/Telluride_Colorad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6"/>
          <a:stretch/>
        </p:blipFill>
        <p:spPr bwMode="auto">
          <a:xfrm>
            <a:off x="731520" y="1344671"/>
            <a:ext cx="3611880" cy="49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adventurejay.com/blog/images/PC14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8215" y="3731722"/>
            <a:ext cx="3900268" cy="260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1.staticflickr.com/5/4142/4855384594_65c8dde71c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67" b="5049"/>
          <a:stretch/>
        </p:blipFill>
        <p:spPr bwMode="auto">
          <a:xfrm>
            <a:off x="4478215" y="1344671"/>
            <a:ext cx="3900269" cy="222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3893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Telluride Colorado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sz="800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Southwestern Colorado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Very Isolated &amp; Rural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Mining Boom &amp; Bust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Renewed…</a:t>
            </a:r>
          </a:p>
          <a:p>
            <a:pPr marL="0" indent="0" algn="r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High End Tourism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Need for Diversification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Entrepreneurship Strategy</a:t>
            </a:r>
          </a:p>
          <a:p>
            <a:pPr marL="3657600" lvl="8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http://upload.wikimedia.org/wikipedia/commons/4/48/Telluride_Colorad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6"/>
          <a:stretch/>
        </p:blipFill>
        <p:spPr bwMode="auto">
          <a:xfrm>
            <a:off x="457200" y="1752599"/>
            <a:ext cx="2743200" cy="37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26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 County California</a:t>
            </a:r>
            <a:endParaRPr lang="en-US" dirty="0"/>
          </a:p>
        </p:txBody>
      </p:sp>
      <p:pic>
        <p:nvPicPr>
          <p:cNvPr id="10242" name="Picture 2" descr="http://upload.wikimedia.org/wikipedia/commons/5/50/2009-0726-CA-Bakersfield-1stBapt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7692" y="1279950"/>
            <a:ext cx="4022481" cy="235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pload.wikimedia.org/wikipedia/commons/a/a2/2009-0726-CA-Bakersfield-RabobankAre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2" r="5807"/>
          <a:stretch/>
        </p:blipFill>
        <p:spPr bwMode="auto">
          <a:xfrm>
            <a:off x="4744329" y="3805310"/>
            <a:ext cx="3969209" cy="235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upload.wikimedia.org/wikipedia/commons/3/35/2009-0726-CA-Bakersfield-GarcesCirc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3" t="8539" r="3977" b="17922"/>
          <a:stretch/>
        </p:blipFill>
        <p:spPr bwMode="auto">
          <a:xfrm>
            <a:off x="533397" y="3550496"/>
            <a:ext cx="3962401" cy="261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upload.wikimedia.org/wikipedia/commons/0/0b/Bakersfield_CA_-_sig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98" b="15899"/>
          <a:stretch/>
        </p:blipFill>
        <p:spPr bwMode="auto">
          <a:xfrm>
            <a:off x="533397" y="1279950"/>
            <a:ext cx="3962401" cy="21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9736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 County California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81400" y="1371600"/>
            <a:ext cx="5105400" cy="48006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Legacy Oil and Gas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Current Energy Production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Rooted Energy Related Service Companies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Contributes to a Diversified Economy…</a:t>
            </a:r>
          </a:p>
          <a:p>
            <a:pPr lvl="1"/>
            <a:r>
              <a:rPr lang="en-US" sz="2400" b="1" dirty="0" smtClean="0"/>
              <a:t>Agriculture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Commuters</a:t>
            </a:r>
          </a:p>
          <a:p>
            <a:pPr lvl="1"/>
            <a:r>
              <a:rPr lang="en-US" sz="2400" b="1" dirty="0" smtClean="0"/>
              <a:t>New Residents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Regional Hub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8" descr="http://upload.wikimedia.org/wikipedia/commons/0/0b/Bakersfield_CA_-_sig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98" b="15899"/>
          <a:stretch/>
        </p:blipFill>
        <p:spPr bwMode="auto">
          <a:xfrm>
            <a:off x="381000" y="1677430"/>
            <a:ext cx="3146113" cy="16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upload.wikimedia.org/wikipedia/commons/3/35/2009-0726-CA-Bakersfield-GarcesCirc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3" t="8539" r="3977" b="17922"/>
          <a:stretch/>
        </p:blipFill>
        <p:spPr bwMode="auto">
          <a:xfrm>
            <a:off x="381001" y="3505200"/>
            <a:ext cx="3146111" cy="20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03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Minnesota’s Iron Range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6528"/>
            <a:ext cx="393806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62050"/>
            <a:ext cx="3962400" cy="23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0156"/>
            <a:ext cx="393806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35678"/>
            <a:ext cx="3962400" cy="23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9736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81400" y="1295400"/>
            <a:ext cx="5105400" cy="48768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sz="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Historic Iron Ore Mining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1941 – 74 Years Old</a:t>
            </a:r>
          </a:p>
          <a:p>
            <a:pPr marL="0" indent="0" algn="r">
              <a:buNone/>
            </a:pPr>
            <a:r>
              <a:rPr lang="en-US" sz="2800" b="1" i="1" dirty="0" smtClean="0">
                <a:solidFill>
                  <a:schemeClr val="tx1"/>
                </a:solidFill>
              </a:rPr>
              <a:t>IRRRB - Governor Harold Stassen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Iron Ore to Taconite - $200 mil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Douglas J Johnson Economic Protection Fund</a:t>
            </a:r>
          </a:p>
          <a:p>
            <a:pPr lvl="1"/>
            <a:r>
              <a:rPr lang="en-US" sz="1600" b="1" dirty="0" smtClean="0">
                <a:solidFill>
                  <a:schemeClr val="tx1"/>
                </a:solidFill>
              </a:rPr>
              <a:t>Community Development</a:t>
            </a:r>
          </a:p>
          <a:p>
            <a:pPr lvl="1"/>
            <a:r>
              <a:rPr lang="en-US" sz="1600" b="1" dirty="0" smtClean="0">
                <a:solidFill>
                  <a:schemeClr val="tx1"/>
                </a:solidFill>
              </a:rPr>
              <a:t>Economic Development - $3.1 billion</a:t>
            </a:r>
          </a:p>
          <a:p>
            <a:pPr lvl="1"/>
            <a:r>
              <a:rPr lang="en-US" sz="1600" b="1" dirty="0" smtClean="0">
                <a:solidFill>
                  <a:schemeClr val="tx1"/>
                </a:solidFill>
              </a:rPr>
              <a:t>Workforce Development</a:t>
            </a:r>
          </a:p>
          <a:p>
            <a:pPr lvl="1"/>
            <a:r>
              <a:rPr lang="en-US" sz="1600" b="1" dirty="0" smtClean="0"/>
              <a:t>Mine Land Reclamation</a:t>
            </a:r>
          </a:p>
          <a:p>
            <a:pPr lvl="1"/>
            <a:r>
              <a:rPr lang="en-US" sz="1600" b="1" dirty="0" smtClean="0">
                <a:solidFill>
                  <a:schemeClr val="tx1"/>
                </a:solidFill>
              </a:rPr>
              <a:t>Giants Ridge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Minnesota’s Iron Range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23" y="1676400"/>
            <a:ext cx="320168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23" y="3733800"/>
            <a:ext cx="320168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924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Considerations…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3400" y="1447800"/>
            <a:ext cx="4953000" cy="4876800"/>
          </a:xfrm>
          <a:solidFill>
            <a:srgbClr val="ABD28B"/>
          </a:solidFill>
        </p:spPr>
        <p:txBody>
          <a:bodyPr/>
          <a:lstStyle/>
          <a:p>
            <a:pPr marL="0" indent="0" algn="r">
              <a:buNone/>
            </a:pPr>
            <a:r>
              <a:rPr lang="en-US" b="1" dirty="0" smtClean="0">
                <a:solidFill>
                  <a:schemeClr val="tx1"/>
                </a:solidFill>
              </a:rPr>
              <a:t>Challenge: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We know it is important.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We recommend it.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Yet we struggle with it.</a:t>
            </a:r>
          </a:p>
          <a:p>
            <a:endParaRPr lang="en-US" sz="800" b="1" i="1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n-US" b="1" dirty="0" smtClean="0">
                <a:solidFill>
                  <a:schemeClr val="tx1"/>
                </a:solidFill>
              </a:rPr>
              <a:t>Solution?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Commitment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Clear Outcomes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Smart System &amp; Approach</a:t>
            </a: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Execution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8" r="3309"/>
          <a:stretch/>
        </p:blipFill>
        <p:spPr>
          <a:xfrm>
            <a:off x="5589006" y="2590800"/>
            <a:ext cx="3283438" cy="25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1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Resources</a:t>
            </a:r>
            <a:endParaRPr lang="en-US" dirty="0"/>
          </a:p>
        </p:txBody>
      </p:sp>
      <p:pic>
        <p:nvPicPr>
          <p:cNvPr id="5122" name="Picture 2" descr="C:\Users\dwilliams\Downloads\WND White Paper 2012.1-page-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04" t="-3255" b="-2399"/>
          <a:stretch/>
        </p:blipFill>
        <p:spPr bwMode="auto">
          <a:xfrm>
            <a:off x="5942473" y="1556809"/>
            <a:ext cx="3003041" cy="39479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williams\Downloads\Regional Trust White Paper.1-page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41" r="5190" b="1355"/>
          <a:stretch/>
        </p:blipFill>
        <p:spPr bwMode="auto">
          <a:xfrm>
            <a:off x="216375" y="1556810"/>
            <a:ext cx="2907825" cy="39479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williams\Downloads\Crowding Out whitepaper.1-page-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7" t="1349" r="3478" b="2448"/>
          <a:stretch/>
        </p:blipFill>
        <p:spPr bwMode="auto">
          <a:xfrm>
            <a:off x="3124200" y="1556809"/>
            <a:ext cx="2818274" cy="394696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582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Legacy Fund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81400" y="1295400"/>
            <a:ext cx="5105400" cy="487680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endParaRPr lang="en-US" sz="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10-Year Value of Production</a:t>
            </a:r>
          </a:p>
          <a:p>
            <a:pPr marL="0" indent="0" algn="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$218 Billion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State Share of Taxes</a:t>
            </a:r>
          </a:p>
          <a:p>
            <a:pPr marL="0" indent="0" algn="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80% or $17.5 Billion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Local Share of Taxes = 20% or $4.4 </a:t>
            </a:r>
            <a:r>
              <a:rPr lang="en-US" sz="2400" b="1" dirty="0" err="1" smtClean="0">
                <a:solidFill>
                  <a:schemeClr val="tx1"/>
                </a:solidFill>
              </a:rPr>
              <a:t>Bil</a:t>
            </a:r>
            <a:r>
              <a:rPr lang="en-US" sz="2400" b="1" dirty="0" smtClean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Local Development Aid = $2.8 Billion</a:t>
            </a:r>
          </a:p>
          <a:p>
            <a:pPr marL="0" indent="0">
              <a:buNone/>
            </a:pPr>
            <a:endParaRPr lang="en-US" sz="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Regional Trust Fund:</a:t>
            </a:r>
          </a:p>
          <a:p>
            <a:pPr marL="0" indent="0" algn="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Value in Year 10 = $1.55 Billion</a:t>
            </a:r>
          </a:p>
          <a:p>
            <a:pPr marL="0" indent="0" algn="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Annual Payout Capacity = $775 Million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s://encrypted-tbn3.gstatic.com/images?q=tbn:ANd9GcSpsHJDqSocBZSTX4kxwoJTWCiEIB6ZZEqO4FoUUlI7exbdg-P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2119132"/>
            <a:ext cx="287646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09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465873" y="762000"/>
            <a:ext cx="8229600" cy="49069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en-US" sz="800" b="1" i="1" dirty="0">
              <a:ea typeface="ＭＳ Ｐゴシック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sz="4400" b="1" dirty="0" smtClean="0">
                <a:ea typeface="ＭＳ Ｐゴシック"/>
              </a:rPr>
              <a:t>Our Presentation Today</a:t>
            </a:r>
            <a:endParaRPr lang="en-US" sz="4400" b="1" dirty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b="1" dirty="0" smtClean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b="1" i="1" dirty="0" smtClean="0">
                <a:ea typeface="ＭＳ Ｐゴシック"/>
              </a:rPr>
              <a:t>Part 1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dirty="0" smtClean="0">
                <a:ea typeface="ＭＳ Ｐゴシック"/>
              </a:rPr>
              <a:t>Why this Matters and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dirty="0" smtClean="0">
                <a:ea typeface="ＭＳ Ｐゴシック"/>
              </a:rPr>
              <a:t>How We Have Changed</a:t>
            </a:r>
            <a:endParaRPr lang="en-US" sz="2800" b="1" dirty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b="1" i="1" dirty="0" smtClean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b="1" i="1" dirty="0" smtClean="0">
                <a:ea typeface="ＭＳ Ｐゴシック"/>
              </a:rPr>
              <a:t>Part 2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dirty="0" smtClean="0">
                <a:ea typeface="ＭＳ Ｐゴシック"/>
              </a:rPr>
              <a:t>Implications of Energy Optimization</a:t>
            </a:r>
            <a:endParaRPr lang="en-US" sz="2800" b="1" dirty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b="1" i="1" dirty="0" smtClean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000" b="1" i="1" dirty="0" smtClean="0">
                <a:ea typeface="ＭＳ Ｐゴシック"/>
              </a:rPr>
              <a:t>Part 3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dirty="0" smtClean="0">
                <a:ea typeface="ＭＳ Ｐゴシック"/>
              </a:rPr>
              <a:t>Diversification Considerations</a:t>
            </a:r>
            <a:endParaRPr lang="en-US" sz="2800" b="1" dirty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000" b="1" i="1" dirty="0" smtClean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endParaRPr lang="en-US" sz="2400" b="1" i="1" dirty="0" smtClean="0">
              <a:ea typeface="ＭＳ Ｐゴシック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b="1" dirty="0" smtClean="0">
              <a:ea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980181" y="3134617"/>
            <a:ext cx="238303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11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338618"/>
            <a:ext cx="643812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975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000" y="1547315"/>
            <a:ext cx="5105400" cy="47244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We will be working with DLN and Vision West ND to provide you…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Recorded Webinar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Power Points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Background Research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Iron Range Webinar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2012 White Paper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2013 White Paper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Crowding Out Effect Paper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2708651"/>
            <a:ext cx="3449017" cy="22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41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Questions &amp; Discussion</a:t>
            </a:r>
          </a:p>
        </p:txBody>
      </p:sp>
      <p:sp>
        <p:nvSpPr>
          <p:cNvPr id="6451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en-US" sz="1000" b="1" dirty="0" smtClean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 smtClean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 smtClean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 smtClean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 smtClean="0">
              <a:solidFill>
                <a:schemeClr val="tx2"/>
              </a:solidFill>
              <a:ea typeface="ＭＳ Ｐゴシック"/>
            </a:endParaRPr>
          </a:p>
          <a:p>
            <a:pPr algn="ctr">
              <a:buFont typeface="Arial" charset="0"/>
              <a:buNone/>
            </a:pPr>
            <a:endParaRPr lang="en-US" sz="1000" b="1" dirty="0" smtClean="0">
              <a:solidFill>
                <a:schemeClr val="tx2"/>
              </a:solidFill>
              <a:ea typeface="ＭＳ Ｐゴシック"/>
            </a:endParaRPr>
          </a:p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en-US" sz="3600" b="1" dirty="0" smtClean="0">
                <a:ea typeface="ＭＳ Ｐゴシック"/>
              </a:rPr>
              <a:t>Don Macke</a:t>
            </a:r>
          </a:p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en-US" sz="3600" b="1" dirty="0" smtClean="0">
                <a:ea typeface="ＭＳ Ｐゴシック"/>
              </a:rPr>
              <a:t>don@e2mail.org</a:t>
            </a:r>
          </a:p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en-US" sz="3600" b="1" dirty="0" smtClean="0">
                <a:ea typeface="ＭＳ Ｐゴシック"/>
              </a:rPr>
              <a:t>www.energizingentrepreneurs.org </a:t>
            </a:r>
          </a:p>
          <a:p>
            <a:pPr algn="ctr">
              <a:buFont typeface="Arial" charset="0"/>
              <a:buNone/>
            </a:pPr>
            <a:endParaRPr lang="en-US" sz="3600" b="1" i="1" dirty="0" smtClean="0">
              <a:ea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7756" y="1752600"/>
            <a:ext cx="351831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156856" y="235569"/>
            <a:ext cx="912507" cy="78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465873" y="762000"/>
            <a:ext cx="8229600" cy="49069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en-US" sz="800" b="1" i="1" dirty="0">
              <a:ea typeface="ＭＳ Ｐゴシック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sz="4400" b="1" dirty="0" smtClean="0">
                <a:ea typeface="ＭＳ Ｐゴシック"/>
              </a:rPr>
              <a:t>Why this Matters and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en-US" sz="4400" b="1" dirty="0" smtClean="0">
                <a:ea typeface="ＭＳ Ｐゴシック"/>
              </a:rPr>
              <a:t>How We Have Changed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sz="1100" b="1" dirty="0">
              <a:ea typeface="ＭＳ Ｐゴシック"/>
            </a:endParaRP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Prosperity – Resilience - Diversity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Pre-Bakken Reality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Current  &amp; Future Bakken Reality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Optimizing to the Energy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Eroding Economic Diversity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en-US" sz="2800" b="1" i="1" dirty="0" smtClean="0">
                <a:ea typeface="ＭＳ Ｐゴシック"/>
              </a:rPr>
              <a:t>Questions &amp; Discussion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en-US" b="1" dirty="0" smtClean="0">
              <a:ea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980183" y="3134617"/>
            <a:ext cx="238303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8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Diversification Matters?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619921" y="2501153"/>
            <a:ext cx="5943600" cy="3657600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40761" y="1975820"/>
            <a:ext cx="6431639" cy="173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1600" y="5257800"/>
            <a:ext cx="2331720" cy="1371600"/>
          </a:xfrm>
          <a:prstGeom prst="ellipse">
            <a:avLst/>
          </a:prstGeom>
          <a:solidFill>
            <a:srgbClr val="BFD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700" b="1" dirty="0" smtClean="0">
                <a:solidFill>
                  <a:schemeClr val="tx1"/>
                </a:solidFill>
              </a:rPr>
              <a:t>Increased Economic Diversity</a:t>
            </a: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2674985">
            <a:off x="2145548" y="2771708"/>
            <a:ext cx="1451257" cy="1280160"/>
          </a:xfrm>
          <a:prstGeom prst="bentArrow">
            <a:avLst>
              <a:gd name="adj1" fmla="val 5628"/>
              <a:gd name="adj2" fmla="val 9824"/>
              <a:gd name="adj3" fmla="val 12295"/>
              <a:gd name="adj4" fmla="val 8515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81200" y="5257800"/>
            <a:ext cx="2331720" cy="1371600"/>
          </a:xfrm>
          <a:prstGeom prst="ellipse">
            <a:avLst/>
          </a:prstGeom>
          <a:solidFill>
            <a:srgbClr val="BFD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700" b="1" dirty="0" smtClean="0">
                <a:solidFill>
                  <a:schemeClr val="tx1"/>
                </a:solidFill>
              </a:rPr>
              <a:t>Increasing</a:t>
            </a:r>
          </a:p>
          <a:p>
            <a:pPr algn="ctr">
              <a:lnSpc>
                <a:spcPts val="1800"/>
              </a:lnSpc>
            </a:pPr>
            <a:r>
              <a:rPr lang="en-US" sz="1700" b="1" dirty="0" smtClean="0">
                <a:solidFill>
                  <a:schemeClr val="tx1"/>
                </a:solidFill>
              </a:rPr>
              <a:t>Economic &amp; Social Resilience</a:t>
            </a: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1000" y="3265842"/>
            <a:ext cx="2331720" cy="1371600"/>
          </a:xfrm>
          <a:prstGeom prst="ellipse">
            <a:avLst/>
          </a:prstGeom>
          <a:solidFill>
            <a:srgbClr val="BFD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700" b="1" dirty="0" smtClean="0">
                <a:solidFill>
                  <a:schemeClr val="tx1"/>
                </a:solidFill>
              </a:rPr>
              <a:t>Broadening &amp; Deepening Prosperity</a:t>
            </a: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3062" y="2075575"/>
            <a:ext cx="11079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b="1" dirty="0" smtClean="0">
                <a:latin typeface="+mn-lt"/>
              </a:rPr>
              <a:t>End Game</a:t>
            </a:r>
          </a:p>
          <a:p>
            <a:pPr algn="ctr"/>
            <a:r>
              <a:rPr lang="en-US" sz="1700" b="1" dirty="0" smtClean="0">
                <a:latin typeface="+mn-lt"/>
              </a:rPr>
              <a:t>Goal</a:t>
            </a:r>
            <a:endParaRPr lang="en-US" sz="1700" b="1" dirty="0">
              <a:latin typeface="+mn-lt"/>
            </a:endParaRPr>
          </a:p>
        </p:txBody>
      </p:sp>
      <p:sp>
        <p:nvSpPr>
          <p:cNvPr id="20" name="Arc 19"/>
          <p:cNvSpPr/>
          <p:nvPr/>
        </p:nvSpPr>
        <p:spPr>
          <a:xfrm>
            <a:off x="1801226" y="2279276"/>
            <a:ext cx="2766060" cy="2604247"/>
          </a:xfrm>
          <a:prstGeom prst="arc">
            <a:avLst>
              <a:gd name="adj1" fmla="val 17569270"/>
              <a:gd name="adj2" fmla="val 21300136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6200000" flipH="1">
            <a:off x="5530504" y="491603"/>
            <a:ext cx="3130249" cy="2604247"/>
          </a:xfrm>
          <a:prstGeom prst="arc">
            <a:avLst>
              <a:gd name="adj1" fmla="val 14767678"/>
              <a:gd name="adj2" fmla="val 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715000" y="1048370"/>
            <a:ext cx="1798320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0" dirty="0" smtClean="0">
                <a:latin typeface="+mn-lt"/>
              </a:rPr>
              <a:t>   Smart</a:t>
            </a:r>
          </a:p>
          <a:p>
            <a:pPr>
              <a:lnSpc>
                <a:spcPct val="150000"/>
              </a:lnSpc>
            </a:pPr>
            <a:r>
              <a:rPr lang="en-US" sz="1700" dirty="0" smtClean="0">
                <a:latin typeface="+mn-lt"/>
              </a:rPr>
              <a:t>  Intentional</a:t>
            </a:r>
          </a:p>
          <a:p>
            <a:pPr>
              <a:lnSpc>
                <a:spcPct val="150000"/>
              </a:lnSpc>
            </a:pPr>
            <a:r>
              <a:rPr lang="en-US" sz="1700" dirty="0" smtClean="0">
                <a:latin typeface="+mn-lt"/>
              </a:rPr>
              <a:t>  Commitment</a:t>
            </a:r>
          </a:p>
          <a:p>
            <a:pPr>
              <a:lnSpc>
                <a:spcPct val="150000"/>
              </a:lnSpc>
            </a:pPr>
            <a:r>
              <a:rPr lang="en-US" sz="1700" dirty="0" smtClean="0">
                <a:latin typeface="+mn-lt"/>
              </a:rPr>
              <a:t>     Resourced</a:t>
            </a:r>
          </a:p>
          <a:p>
            <a:pPr>
              <a:lnSpc>
                <a:spcPct val="150000"/>
              </a:lnSpc>
            </a:pPr>
            <a:r>
              <a:rPr lang="en-US" sz="1700" dirty="0" smtClean="0">
                <a:latin typeface="+mn-lt"/>
              </a:rPr>
              <a:t>          Executed</a:t>
            </a:r>
            <a:endParaRPr lang="en-US" sz="1700" dirty="0">
              <a:latin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37960" y="3220122"/>
            <a:ext cx="2468880" cy="1463040"/>
          </a:xfrm>
          <a:prstGeom prst="ellipse">
            <a:avLst/>
          </a:prstGeom>
          <a:solidFill>
            <a:srgbClr val="BFD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Economic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Diversification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32-Point Star 9"/>
          <p:cNvSpPr/>
          <p:nvPr/>
        </p:nvSpPr>
        <p:spPr>
          <a:xfrm>
            <a:off x="3505200" y="3361027"/>
            <a:ext cx="2468880" cy="1828800"/>
          </a:xfrm>
          <a:prstGeom prst="star32">
            <a:avLst>
              <a:gd name="adj" fmla="val 46230"/>
            </a:avLst>
          </a:prstGeom>
          <a:solidFill>
            <a:schemeClr val="bg1"/>
          </a:solidFill>
          <a:ln>
            <a:solidFill>
              <a:srgbClr val="3F49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Sustained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Prosperity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678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Sustained Prosperity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solidFill>
            <a:srgbClr val="BFD495"/>
          </a:solidFill>
        </p:spPr>
        <p:txBody>
          <a:bodyPr/>
          <a:lstStyle/>
          <a:p>
            <a:endParaRPr lang="en-US" sz="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The End Game of Development</a:t>
            </a:r>
          </a:p>
          <a:p>
            <a:pPr marL="0" indent="0" algn="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You Must Define Prosperity</a:t>
            </a:r>
          </a:p>
          <a:p>
            <a:pPr marL="0" indent="0">
              <a:buNone/>
            </a:pPr>
            <a:endParaRPr lang="en-US" sz="800" b="1" dirty="0" smtClean="0">
              <a:solidFill>
                <a:schemeClr val="tx1"/>
              </a:solidFill>
            </a:endParaRP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The Economy is Doing Well</a:t>
            </a: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People are Doing Well</a:t>
            </a: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The Community is Prospering</a:t>
            </a:r>
          </a:p>
          <a:p>
            <a:endParaRPr lang="en-US" sz="800" b="1" i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n-US" sz="2800" b="1" i="1" dirty="0" smtClean="0">
                <a:solidFill>
                  <a:schemeClr val="tx1"/>
                </a:solidFill>
              </a:rPr>
              <a:t>Sustained?  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Through business cycles and even generationally the community thrives.</a:t>
            </a:r>
            <a:endParaRPr lang="en-US" sz="2400" b="1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1981200"/>
            <a:ext cx="2899317" cy="35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859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What and Why of Diversification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sz="8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Multiple Ventures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Multiple Economic Sectors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Multiple Markets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Competitive Entrepreneurs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Illustrations…</a:t>
            </a:r>
          </a:p>
          <a:p>
            <a:pPr lvl="1"/>
            <a:r>
              <a:rPr lang="en-US" sz="2000" b="1" dirty="0" smtClean="0"/>
              <a:t>Trace, Kansas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Bassett, North Carolina</a:t>
            </a:r>
          </a:p>
          <a:p>
            <a:pPr lvl="1"/>
            <a:r>
              <a:rPr lang="en-US" sz="2000" b="1" dirty="0" smtClean="0"/>
              <a:t>Northern Virginia</a:t>
            </a:r>
          </a:p>
          <a:p>
            <a:pPr marL="457200" lvl="1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Remember… Don’t put all your eggs in one basket.</a:t>
            </a:r>
          </a:p>
        </p:txBody>
      </p:sp>
      <p:pic>
        <p:nvPicPr>
          <p:cNvPr id="2050" name="Picture 2" descr="https://farm8.staticflickr.com/7163/6793832171_d1db9b3d0f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6860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293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Resilience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1524000"/>
            <a:ext cx="5105400" cy="48768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sz="8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Economic Diversity increases Economic Resilience which enables Sustained Prosperity</a:t>
            </a:r>
          </a:p>
          <a:p>
            <a:pPr marL="0" indent="0">
              <a:buNone/>
            </a:pPr>
            <a:endParaRPr lang="en-US" sz="8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Two Components of Resilience:</a:t>
            </a:r>
          </a:p>
          <a:p>
            <a:pPr lvl="1"/>
            <a:r>
              <a:rPr lang="en-US" sz="2000" b="1" dirty="0" smtClean="0"/>
              <a:t>Instantaneous Resilience</a:t>
            </a:r>
          </a:p>
          <a:p>
            <a:pPr marL="457200" lvl="1" indent="0" algn="r">
              <a:buNone/>
            </a:pPr>
            <a:r>
              <a:rPr lang="en-US" sz="2000" b="1" i="1" dirty="0" smtClean="0"/>
              <a:t>Limiting immediate impacts.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Dynamic Resilience</a:t>
            </a:r>
          </a:p>
          <a:p>
            <a:pPr marL="457200" lvl="1" indent="0" algn="r">
              <a:buNone/>
            </a:pPr>
            <a:r>
              <a:rPr lang="en-US" sz="2000" b="1" i="1" dirty="0" smtClean="0"/>
              <a:t>Ability to reconstruct or recover.</a:t>
            </a:r>
          </a:p>
          <a:p>
            <a:pPr marL="0" indent="0">
              <a:buNone/>
            </a:pPr>
            <a:endParaRPr lang="en-US" sz="8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Economic – Lost of an Industry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Social – Race Issues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Weather – Flood, Tornado, etc. </a:t>
            </a:r>
          </a:p>
          <a:p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1981200"/>
            <a:ext cx="3206496" cy="23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93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580&quot;&gt;&lt;property id=&quot;20148&quot; value=&quot;5&quot;/&gt;&lt;property id=&quot;20300&quot; value=&quot;Slide 54 - &amp;quot;Sue Shaner – “E” Coach&amp;quot;&quot;/&gt;&lt;property id=&quot;20307&quot; value=&quot;719&quot;/&gt;&lt;/object&gt;&lt;object type=&quot;3&quot; unique_id=&quot;11581&quot;&gt;&lt;property id=&quot;20148&quot; value=&quot;5&quot;/&gt;&lt;property id=&quot;20300&quot; value=&quot;Slide 55 - &amp;quot;The “E” Coaching&amp;quot;&quot;/&gt;&lt;property id=&quot;20307&quot; value=&quot;720&quot;/&gt;&lt;/object&gt;&lt;object type=&quot;3&quot; unique_id=&quot;11582&quot;&gt;&lt;property id=&quot;20148&quot; value=&quot;5&quot;/&gt;&lt;property id=&quot;20300&quot; value=&quot;Slide 56 - &amp;quot;Area Resource Team&amp;quot;&quot;/&gt;&lt;property id=&quot;20307&quot; value=&quot;721&quot;/&gt;&lt;/object&gt;&lt;object type=&quot;3&quot; unique_id=&quot;11609&quot;&gt;&lt;property id=&quot;20148&quot; value=&quot;5&quot;/&gt;&lt;property id=&quot;20300&quot; value=&quot;Slide 1 - &amp;quot;Entrepreneur Focused&amp;#x0D;&amp;#x0A;Economic Development&amp;quot;&quot;/&gt;&lt;property id=&quot;20307&quot; value=&quot;757&quot;/&gt;&lt;/object&gt;&lt;object type=&quot;3&quot; unique_id=&quot;11610&quot;&gt;&lt;property id=&quot;20148&quot; value=&quot;5&quot;/&gt;&lt;property id=&quot;20300&quot; value=&quot;Slide 2 - &amp;quot;Entrepreneurship Session Topics&amp;quot;&quot;/&gt;&lt;property id=&quot;20307&quot; value=&quot;758&quot;/&gt;&lt;/object&gt;&lt;object type=&quot;3&quot; unique_id=&quot;11613&quot;&gt;&lt;property id=&quot;20148&quot; value=&quot;5&quot;/&gt;&lt;property id=&quot;20300&quot; value=&quot;Slide 10 - &amp;quot;Why Entrepreneurs?&amp;quot;&quot;/&gt;&lt;property id=&quot;20307&quot; value=&quot;767&quot;/&gt;&lt;/object&gt;&lt;object type=&quot;3&quot; unique_id=&quot;11614&quot;&gt;&lt;property id=&quot;20148&quot; value=&quot;5&quot;/&gt;&lt;property id=&quot;20300&quot; value=&quot;Slide 12 - &amp;quot;American Legacy&amp;#x0D;&amp;#x0A;&amp;amp; the New Economy&amp;quot;&quot;/&gt;&lt;property id=&quot;20307&quot; value=&quot;768&quot;/&gt;&lt;/object&gt;&lt;object type=&quot;3&quot; unique_id=&quot;11616&quot;&gt;&lt;property id=&quot;20148&quot; value=&quot;5&quot;/&gt;&lt;property id=&quot;20300&quot; value=&quot;Slide 13 - &amp;quot;Entrepreneurs Build Economies&amp;quot;&quot;/&gt;&lt;property id=&quot;20307&quot; value=&quot;804&quot;/&gt;&lt;/object&gt;&lt;object type=&quot;3&quot; unique_id=&quot;11625&quot;&gt;&lt;property id=&quot;20148&quot; value=&quot;5&quot;/&gt;&lt;property id=&quot;20300&quot; value=&quot;Slide 51 - &amp;quot;Systems Work Better!&amp;quot;&quot;/&gt;&lt;property id=&quot;20307&quot; value=&quot;751&quot;/&gt;&lt;/object&gt;&lt;object type=&quot;3&quot; unique_id=&quot;11626&quot;&gt;&lt;property id=&quot;20148&quot; value=&quot;5&quot;/&gt;&lt;property id=&quot;20300&quot; value=&quot;Slide 52 - &amp;quot;Our System…&amp;quot;&quot;/&gt;&lt;property id=&quot;20307&quot; value=&quot;755&quot;/&gt;&lt;/object&gt;&lt;object type=&quot;3&quot; unique_id=&quot;13945&quot;&gt;&lt;property id=&quot;20148&quot; value=&quot;5&quot;/&gt;&lt;property id=&quot;20300&quot; value=&quot;Slide 60 - &amp;quot; Assessment Elements&amp;quot;&quot;/&gt;&lt;property id=&quot;20307&quot; value=&quot;828&quot;/&gt;&lt;/object&gt;&lt;object type=&quot;3&quot; unique_id=&quot;13970&quot;&gt;&lt;property id=&quot;20148&quot; value=&quot;5&quot;/&gt;&lt;property id=&quot;20300&quot; value=&quot;Slide 61 - &amp;quot;Sustainability Considerations&amp;quot;&quot;/&gt;&lt;property id=&quot;20307&quot; value=&quot;853&quot;/&gt;&lt;/object&gt;&lt;object type=&quot;3&quot; unique_id=&quot;13974&quot;&gt;&lt;property id=&quot;20148&quot; value=&quot;5&quot;/&gt;&lt;property id=&quot;20300&quot; value=&quot;Slide 11 - &amp;quot;Entrepreneurs Defined&amp;quot;&quot;/&gt;&lt;property id=&quot;20307&quot; value=&quot;857&quot;/&gt;&lt;/object&gt;&lt;object type=&quot;3&quot; unique_id=&quot;13975&quot;&gt;&lt;property id=&quot;20148&quot; value=&quot;5&quot;/&gt;&lt;property id=&quot;20300&quot; value=&quot;Slide 15 - &amp;quot;Case Study – Valley County&amp;#x0D;&amp;#x0A;     Valley County Chronology. . . .&amp;quot;&quot;/&gt;&lt;property id=&quot;20307&quot; value=&quot;861&quot;/&gt;&lt;/object&gt;&lt;object type=&quot;3&quot; unique_id=&quot;13976&quot;&gt;&lt;property id=&quot;20148&quot; value=&quot;5&quot;/&gt;&lt;property id=&quot;20300&quot; value=&quot;Slide 16 - &amp;quot;Case Study – Valley County&amp;#x0D;&amp;#x0A;     Bottom Line Results. . . .&amp;quot;&quot;/&gt;&lt;property id=&quot;20307&quot; value=&quot;862&quot;/&gt;&lt;/object&gt;&lt;object type=&quot;3&quot; unique_id=&quot;13977&quot;&gt;&lt;property id=&quot;20148&quot; value=&quot;5&quot;/&gt;&lt;property id=&quot;20300&quot; value=&quot;Slide 50 - &amp;quot;Entrepreneur Coaching&amp;quot;&quot;/&gt;&lt;property id=&quot;20307&quot; value=&quot;858&quot;/&gt;&lt;/object&gt;&lt;object type=&quot;3&quot; unique_id=&quot;13978&quot;&gt;&lt;property id=&quot;20148&quot; value=&quot;5&quot;/&gt;&lt;property id=&quot;20300&quot; value=&quot;Slide 53&quot;/&gt;&lt;property id=&quot;20307&quot; value=&quot;863&quot;/&gt;&lt;/object&gt;&lt;object type=&quot;3&quot; unique_id=&quot;13979&quot;&gt;&lt;property id=&quot;20148&quot; value=&quot;5&quot;/&gt;&lt;property id=&quot;20300&quot; value=&quot;Slide 57 - &amp;quot;External Resources Network&amp;quot;&quot;/&gt;&lt;property id=&quot;20307&quot; value=&quot;869&quot;/&gt;&lt;/object&gt;&lt;object type=&quot;3&quot; unique_id=&quot;13980&quot;&gt;&lt;property id=&quot;20148&quot; value=&quot;5&quot;/&gt;&lt;property id=&quot;20300&quot; value=&quot;Slide 58 - &amp;quot;Advanced Infrastructure&amp;quot;&quot;/&gt;&lt;property id=&quot;20307&quot; value=&quot;870&quot;/&gt;&lt;/object&gt;&lt;object type=&quot;3&quot; unique_id=&quot;13981&quot;&gt;&lt;property id=&quot;20148&quot; value=&quot;5&quot;/&gt;&lt;property id=&quot;20300&quot; value=&quot;Slide 59 - &amp;quot;Moving to Action &amp;amp; Impact&amp;quot;&quot;/&gt;&lt;property id=&quot;20307&quot; value=&quot;864&quot;/&gt;&lt;/object&gt;&lt;object type=&quot;3&quot; unique_id=&quot;13983&quot;&gt;&lt;property id=&quot;20148&quot; value=&quot;5&quot;/&gt;&lt;property id=&quot;20300&quot; value=&quot;Slide 62 - &amp;quot;Timeline to Impact&amp;quot;&quot;/&gt;&lt;property id=&quot;20307&quot; value=&quot;871&quot;/&gt;&lt;/object&gt;&lt;object type=&quot;3&quot; unique_id=&quot;14375&quot;&gt;&lt;property id=&quot;20148&quot; value=&quot;5&quot;/&gt;&lt;property id=&quot;20300&quot; value=&quot;Slide 47 - &amp;quot;Experience&amp;#x0D;&amp;#x0A; from the &amp;#x0D;&amp;#x0A;Field&amp;quot;&quot;/&gt;&lt;property id=&quot;20307&quot; value=&quot;874&quot;/&gt;&lt;/object&gt;&lt;object type=&quot;3&quot; unique_id=&quot;14376&quot;&gt;&lt;property id=&quot;20148&quot; value=&quot;5&quot;/&gt;&lt;property id=&quot;20300&quot; value=&quot;Slide 48 - &amp;quot;Our Learning Journey&amp;quot;&quot;/&gt;&lt;property id=&quot;20307&quot; value=&quot;875&quot;/&gt;&lt;/object&gt;&lt;object type=&quot;3&quot; unique_id=&quot;14377&quot;&gt;&lt;property id=&quot;20148&quot; value=&quot;5&quot;/&gt;&lt;property id=&quot;20300&quot; value=&quot;Slide 49 - &amp;quot;Many Forms, Common Practice&amp;quot;&quot;/&gt;&lt;property id=&quot;20307&quot; value=&quot;876&quot;/&gt;&lt;/object&gt;&lt;object type=&quot;3&quot; unique_id=&quot;14379&quot;&gt;&lt;property id=&quot;20148&quot; value=&quot;5&quot;/&gt;&lt;property id=&quot;20300&quot; value=&quot;Slide 63 - &amp;quot;The Philanthropy Connection&amp;quot;&quot;/&gt;&lt;property id=&quot;20307&quot; value=&quot;878&quot;/&gt;&lt;/object&gt;&lt;object type=&quot;3&quot; unique_id=&quot;14380&quot;&gt;&lt;property id=&quot;20148&quot; value=&quot;5&quot;/&gt;&lt;property id=&quot;20300&quot; value=&quot;Slide 64 - &amp;quot;The People Attraction Connection&amp;quot;&quot;/&gt;&lt;property id=&quot;20307&quot; value=&quot;879&quot;/&gt;&lt;/object&gt;&lt;object type=&quot;3&quot; unique_id=&quot;14381&quot;&gt;&lt;property id=&quot;20148&quot; value=&quot;5&quot;/&gt;&lt;property id=&quot;20300&quot; value=&quot;Slide 3 - &amp;quot;Perspectives on Howard County&amp;quot;&quot;/&gt;&lt;property id=&quot;20307&quot; value=&quot;893&quot;/&gt;&lt;/object&gt;&lt;object type=&quot;3&quot; unique_id=&quot;14382&quot;&gt;&lt;property id=&quot;20148&quot; value=&quot;5&quot;/&gt;&lt;property id=&quot;20300&quot; value=&quot;Slide 4 - &amp;quot;The Big Picture&amp;quot;&quot;/&gt;&lt;property id=&quot;20307&quot; value=&quot;897&quot;/&gt;&lt;/object&gt;&lt;object type=&quot;3&quot; unique_id=&quot;14383&quot;&gt;&lt;property id=&quot;20148&quot; value=&quot;5&quot;/&gt;&lt;property id=&quot;20300&quot; value=&quot;Slide 5 - &amp;quot;Proprietors’ Performance&amp;quot;&quot;/&gt;&lt;property id=&quot;20307&quot; value=&quot;898&quot;/&gt;&lt;/object&gt;&lt;object type=&quot;3&quot; unique_id=&quot;14384&quot;&gt;&lt;property id=&quot;20148&quot; value=&quot;5&quot;/&gt;&lt;property id=&quot;20300&quot; value=&quot;Slide 6 - &amp;quot;Jobs Performance&amp;quot;&quot;/&gt;&lt;property id=&quot;20307&quot; value=&quot;899&quot;/&gt;&lt;/object&gt;&lt;object type=&quot;3&quot; unique_id=&quot;14385&quot;&gt;&lt;property id=&quot;20148&quot; value=&quot;5&quot;/&gt;&lt;property id=&quot;20300&quot; value=&quot;Slide 7 - &amp;quot;Development Assets&amp;quot;&quot;/&gt;&lt;property id=&quot;20307&quot; value=&quot;902&quot;/&gt;&lt;/object&gt;&lt;object type=&quot;3&quot; unique_id=&quot;14386&quot;&gt;&lt;property id=&quot;20148&quot; value=&quot;5&quot;/&gt;&lt;property id=&quot;20300&quot; value=&quot;Slide 8 - &amp;quot;Development Opportunities&amp;quot;&quot;/&gt;&lt;property id=&quot;20307&quot; value=&quot;900&quot;/&gt;&lt;/object&gt;&lt;object type=&quot;3&quot; unique_id=&quot;14387&quot;&gt;&lt;property id=&quot;20148&quot; value=&quot;5&quot;/&gt;&lt;property id=&quot;20300&quot; value=&quot;Slide 9 - &amp;quot;Role of Entrepreneurs&amp;quot;&quot;/&gt;&lt;property id=&quot;20307&quot; value=&quot;901&quot;/&gt;&lt;/object&gt;&lt;object type=&quot;3&quot; unique_id=&quot;14388&quot;&gt;&lt;property id=&quot;20148&quot; value=&quot;5&quot;/&gt;&lt;property id=&quot;20300&quot; value=&quot;Slide 14 - &amp;quot;Source of Employment&amp;quot;&quot;/&gt;&lt;property id=&quot;20307&quot; value=&quot;903&quot;/&gt;&lt;/object&gt;&lt;object type=&quot;3&quot; unique_id=&quot;14389&quot;&gt;&lt;property id=&quot;20148&quot; value=&quot;5&quot;/&gt;&lt;property id=&quot;20300&quot; value=&quot;Slide 17 - &amp;quot;Is Real Change Possible?&amp;quot;&quot;/&gt;&lt;property id=&quot;20307&quot; value=&quot;881&quot;/&gt;&lt;/object&gt;&lt;object type=&quot;3&quot; unique_id=&quot;14390&quot;&gt;&lt;property id=&quot;20148&quot; value=&quot;5&quot;/&gt;&lt;property id=&quot;20300&quot; value=&quot;Slide 18 - &amp;quot;A 10% Difference&amp;quot;&quot;/&gt;&lt;property id=&quot;20307&quot; value=&quot;882&quot;/&gt;&lt;/object&gt;&lt;object type=&quot;3&quot; unique_id=&quot;14391&quot;&gt;&lt;property id=&quot;20148&quot; value=&quot;5&quot;/&gt;&lt;property id=&quot;20300&quot; value=&quot;Slide 19 - &amp;quot;Brookfield Missouri&amp;quot;&quot;/&gt;&lt;property id=&quot;20307&quot; value=&quot;888&quot;/&gt;&lt;/object&gt;&lt;object type=&quot;3&quot; unique_id=&quot;14392&quot;&gt;&lt;property id=&quot;20148&quot; value=&quot;5&quot;/&gt;&lt;property id=&quot;20300&quot; value=&quot;Slide 20 - &amp;quot;Business Growth Assumptions&amp;quot;&quot;/&gt;&lt;property id=&quot;20307&quot; value=&quot;890&quot;/&gt;&lt;/object&gt;&lt;object type=&quot;3&quot; unique_id=&quot;14393&quot;&gt;&lt;property id=&quot;20148&quot; value=&quot;5&quot;/&gt;&lt;property id=&quot;20300&quot; value=&quot;Slide 21&quot;/&gt;&lt;property id=&quot;20307&quot; value=&quot;891&quot;/&gt;&lt;/object&gt;&lt;object type=&quot;3&quot; unique_id=&quot;14394&quot;&gt;&lt;property id=&quot;20148&quot; value=&quot;5&quot;/&gt;&lt;property id=&quot;20300&quot; value=&quot;Slide 65 - &amp;quot;Wrap Up&amp;quot;&quot;/&gt;&lt;property id=&quot;20307&quot; value=&quot;880&quot;/&gt;&lt;/object&gt;&lt;object type=&quot;3&quot; unique_id=&quot;15663&quot;&gt;&lt;property id=&quot;20148&quot; value=&quot;5&quot;/&gt;&lt;property id=&quot;20300&quot; value=&quot;Slide 22 - &amp;quot;Community Visioning-Brookfield&amp;#x0D;&amp;#x0A; Linn County, Missouri&amp;quot;&quot;/&gt;&lt;property id=&quot;20307&quot; value=&quot;904&quot;/&gt;&lt;/object&gt;&lt;object type=&quot;3&quot; unique_id=&quot;15664&quot;&gt;&lt;property id=&quot;20148&quot; value=&quot;5&quot;/&gt;&lt;property id=&quot;20300&quot; value=&quot;Slide 23 - &amp;quot;Introduction &amp;amp; Orientation&amp;quot;&quot;/&gt;&lt;property id=&quot;20307&quot; value=&quot;905&quot;/&gt;&lt;/object&gt;&lt;object type=&quot;3&quot; unique_id=&quot;15665&quot;&gt;&lt;property id=&quot;20148&quot; value=&quot;5&quot;/&gt;&lt;property id=&quot;20300&quot; value=&quot;Slide 24 - &amp;quot;Scoring What You Hear&amp;quot;&quot;/&gt;&lt;property id=&quot;20307&quot; value=&quot;906&quot;/&gt;&lt;/object&gt;&lt;object type=&quot;3&quot; unique_id=&quot;15666&quot;&gt;&lt;property id=&quot;20148&quot; value=&quot;5&quot;/&gt;&lt;property id=&quot;20300&quot; value=&quot;Slide 25 - &amp;quot;Past Trends &amp;amp; Past Tends Continued&amp;quot;&quot;/&gt;&lt;property id=&quot;20307&quot; value=&quot;907&quot;/&gt;&lt;/object&gt;&lt;object type=&quot;3&quot; unique_id=&quot;15667&quot;&gt;&lt;property id=&quot;20148&quot; value=&quot;5&quot;/&gt;&lt;property id=&quot;20300&quot; value=&quot;Slide 26&quot;/&gt;&lt;property id=&quot;20307&quot; value=&quot;908&quot;/&gt;&lt;/object&gt;&lt;object type=&quot;3&quot; unique_id=&quot;15668&quot;&gt;&lt;property id=&quot;20148&quot; value=&quot;5&quot;/&gt;&lt;property id=&quot;20300&quot; value=&quot;Slide 27&quot;/&gt;&lt;property id=&quot;20307&quot; value=&quot;909&quot;/&gt;&lt;/object&gt;&lt;object type=&quot;3&quot; unique_id=&quot;15669&quot;&gt;&lt;property id=&quot;20148&quot; value=&quot;5&quot;/&gt;&lt;property id=&quot;20300&quot; value=&quot;Slide 28&quot;/&gt;&lt;property id=&quot;20307&quot; value=&quot;910&quot;/&gt;&lt;/object&gt;&lt;object type=&quot;3&quot; unique_id=&quot;15670&quot;&gt;&lt;property id=&quot;20148&quot; value=&quot;5&quot;/&gt;&lt;property id=&quot;20300&quot; value=&quot;Slide 29 - &amp;quot;Likely Future Based on the Past&amp;quot;&quot;/&gt;&lt;property id=&quot;20307&quot; value=&quot;911&quot;/&gt;&lt;/object&gt;&lt;object type=&quot;3&quot; unique_id=&quot;15671&quot;&gt;&lt;property id=&quot;20148&quot; value=&quot;5&quot;/&gt;&lt;property id=&quot;20300&quot; value=&quot;Slide 30&quot;/&gt;&lt;property id=&quot;20307&quot; value=&quot;912&quot;/&gt;&lt;/object&gt;&lt;object type=&quot;3&quot; unique_id=&quot;15672&quot;&gt;&lt;property id=&quot;20148&quot; value=&quot;5&quot;/&gt;&lt;property id=&quot;20300&quot; value=&quot;Slide 31&quot;/&gt;&lt;property id=&quot;20307&quot; value=&quot;913&quot;/&gt;&lt;/object&gt;&lt;object type=&quot;3&quot; unique_id=&quot;15673&quot;&gt;&lt;property id=&quot;20148&quot; value=&quot;5&quot;/&gt;&lt;property id=&quot;20300&quot; value=&quot;Slide 32&quot;/&gt;&lt;property id=&quot;20307&quot; value=&quot;914&quot;/&gt;&lt;/object&gt;&lt;object type=&quot;3&quot; unique_id=&quot;15674&quot;&gt;&lt;property id=&quot;20148&quot; value=&quot;5&quot;/&gt;&lt;property id=&quot;20300&quot; value=&quot;Slide 33&quot;/&gt;&lt;property id=&quot;20307&quot; value=&quot;915&quot;/&gt;&lt;/object&gt;&lt;object type=&quot;3&quot; unique_id=&quot;15675&quot;&gt;&lt;property id=&quot;20148&quot; value=&quot;5&quot;/&gt;&lt;property id=&quot;20300&quot; value=&quot;Slide 34&quot;/&gt;&lt;property id=&quot;20307&quot; value=&quot;916&quot;/&gt;&lt;/object&gt;&lt;object type=&quot;3&quot; unique_id=&quot;15676&quot;&gt;&lt;property id=&quot;20148&quot; value=&quot;5&quot;/&gt;&lt;property id=&quot;20300&quot; value=&quot;Slide 35&quot;/&gt;&lt;property id=&quot;20307&quot; value=&quot;917&quot;/&gt;&lt;/object&gt;&lt;object type=&quot;3&quot; unique_id=&quot;15677&quot;&gt;&lt;property id=&quot;20148&quot; value=&quot;5&quot;/&gt;&lt;property id=&quot;20300&quot; value=&quot;Slide 36 - &amp;quot;An Alternative Future&amp;quot;&quot;/&gt;&lt;property id=&quot;20307&quot; value=&quot;918&quot;/&gt;&lt;/object&gt;&lt;object type=&quot;3&quot; unique_id=&quot;15678&quot;&gt;&lt;property id=&quot;20148&quot; value=&quot;5&quot;/&gt;&lt;property id=&quot;20300&quot; value=&quot;Slide 37 - &amp;quot;Youth Scenario&amp;quot;&quot;/&gt;&lt;property id=&quot;20307&quot; value=&quot;919&quot;/&gt;&lt;/object&gt;&lt;object type=&quot;3&quot; unique_id=&quot;15679&quot;&gt;&lt;property id=&quot;20148&quot; value=&quot;5&quot;/&gt;&lt;property id=&quot;20300&quot; value=&quot;Slide 38 - &amp;quot;Business Growth Assumptions&amp;quot;&quot;/&gt;&lt;property id=&quot;20307&quot; value=&quot;920&quot;/&gt;&lt;/object&gt;&lt;object type=&quot;3&quot; unique_id=&quot;15680&quot;&gt;&lt;property id=&quot;20148&quot; value=&quot;5&quot;/&gt;&lt;property id=&quot;20300&quot; value=&quot;Slide 39&quot;/&gt;&lt;property id=&quot;20307&quot; value=&quot;921&quot;/&gt;&lt;/object&gt;&lt;object type=&quot;3&quot; unique_id=&quot;15681&quot;&gt;&lt;property id=&quot;20148&quot; value=&quot;5&quot;/&gt;&lt;property id=&quot;20300&quot; value=&quot;Slide 40&quot;/&gt;&lt;property id=&quot;20307&quot; value=&quot;922&quot;/&gt;&lt;/object&gt;&lt;object type=&quot;3&quot; unique_id=&quot;15682&quot;&gt;&lt;property id=&quot;20148&quot; value=&quot;5&quot;/&gt;&lt;property id=&quot;20300&quot; value=&quot;Slide 41&quot;/&gt;&lt;property id=&quot;20307&quot; value=&quot;923&quot;/&gt;&lt;/object&gt;&lt;object type=&quot;3&quot; unique_id=&quot;15683&quot;&gt;&lt;property id=&quot;20148&quot; value=&quot;5&quot;/&gt;&lt;property id=&quot;20300&quot; value=&quot;Slide 42&quot;/&gt;&lt;property id=&quot;20307&quot; value=&quot;924&quot;/&gt;&lt;/object&gt;&lt;object type=&quot;3&quot; unique_id=&quot;15684&quot;&gt;&lt;property id=&quot;20148&quot; value=&quot;5&quot;/&gt;&lt;property id=&quot;20300&quot; value=&quot;Slide 43&quot;/&gt;&lt;property id=&quot;20307&quot; value=&quot;925&quot;/&gt;&lt;/object&gt;&lt;object type=&quot;3&quot; unique_id=&quot;15685&quot;&gt;&lt;property id=&quot;20148&quot; value=&quot;5&quot;/&gt;&lt;property id=&quot;20300&quot; value=&quot;Slide 44&quot;/&gt;&lt;property id=&quot;20307&quot; value=&quot;926&quot;/&gt;&lt;/object&gt;&lt;object type=&quot;3&quot; unique_id=&quot;15686&quot;&gt;&lt;property id=&quot;20148&quot; value=&quot;5&quot;/&gt;&lt;property id=&quot;20300&quot; value=&quot;Slide 45 - &amp;quot;Implications are Significant&amp;quot;&quot;/&gt;&lt;property id=&quot;20307&quot; value=&quot;927&quot;/&gt;&lt;/object&gt;&lt;object type=&quot;3&quot; unique_id=&quot;15687&quot;&gt;&lt;property id=&quot;20148&quot; value=&quot;5&quot;/&gt;&lt;property id=&quot;20300&quot; value=&quot;Slide 46 - &amp;quot;Choices&amp;quot;&quot;/&gt;&lt;property id=&quot;20307&quot; value=&quot;928&quot;/&gt;&lt;/object&gt;&lt;/object&gt;&lt;/object&gt;&lt;/database&gt;"/>
  <p:tag name="SECTOMILLISECCONVERTED" val="1"/>
  <p:tag name="ARTICULATE_PROJECT_OPEN" val="0"/>
</p:tagLst>
</file>

<file path=ppt/theme/theme1.xml><?xml version="1.0" encoding="utf-8"?>
<a:theme xmlns:a="http://schemas.openxmlformats.org/drawingml/2006/main" name="Don's Layout">
  <a:themeElements>
    <a:clrScheme name="EC MT">
      <a:dk1>
        <a:sysClr val="windowText" lastClr="000000"/>
      </a:dk1>
      <a:lt1>
        <a:sysClr val="window" lastClr="FFFFFF"/>
      </a:lt1>
      <a:dk2>
        <a:srgbClr val="4F6228"/>
      </a:dk2>
      <a:lt2>
        <a:srgbClr val="C5985B"/>
      </a:lt2>
      <a:accent1>
        <a:srgbClr val="6076B4"/>
      </a:accent1>
      <a:accent2>
        <a:srgbClr val="C0504D"/>
      </a:accent2>
      <a:accent3>
        <a:srgbClr val="E68422"/>
      </a:accent3>
      <a:accent4>
        <a:srgbClr val="846648"/>
      </a:accent4>
      <a:accent5>
        <a:srgbClr val="EEC104"/>
      </a:accent5>
      <a:accent6>
        <a:srgbClr val="758085"/>
      </a:accent6>
      <a:hlink>
        <a:srgbClr val="3399FF"/>
      </a:hlink>
      <a:folHlink>
        <a:srgbClr val="F6D7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n's Layout">
  <a:themeElements>
    <a:clrScheme name="EC MT">
      <a:dk1>
        <a:sysClr val="windowText" lastClr="000000"/>
      </a:dk1>
      <a:lt1>
        <a:sysClr val="window" lastClr="FFFFFF"/>
      </a:lt1>
      <a:dk2>
        <a:srgbClr val="4F6228"/>
      </a:dk2>
      <a:lt2>
        <a:srgbClr val="C5985B"/>
      </a:lt2>
      <a:accent1>
        <a:srgbClr val="6076B4"/>
      </a:accent1>
      <a:accent2>
        <a:srgbClr val="C0504D"/>
      </a:accent2>
      <a:accent3>
        <a:srgbClr val="E68422"/>
      </a:accent3>
      <a:accent4>
        <a:srgbClr val="846648"/>
      </a:accent4>
      <a:accent5>
        <a:srgbClr val="EEC104"/>
      </a:accent5>
      <a:accent6>
        <a:srgbClr val="758085"/>
      </a:accent6>
      <a:hlink>
        <a:srgbClr val="3399FF"/>
      </a:hlink>
      <a:folHlink>
        <a:srgbClr val="F6D7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16619</TotalTime>
  <Words>919</Words>
  <Application>Microsoft Office PowerPoint</Application>
  <PresentationFormat>On-screen Show (4:3)</PresentationFormat>
  <Paragraphs>312</Paragraphs>
  <Slides>42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Don's Layout</vt:lpstr>
      <vt:lpstr>1_Don's Layout</vt:lpstr>
      <vt:lpstr>Vision West North Dakota April 15, 2015 Gathering</vt:lpstr>
      <vt:lpstr>Slide 2</vt:lpstr>
      <vt:lpstr>Acknowledgements</vt:lpstr>
      <vt:lpstr>Slide 4</vt:lpstr>
      <vt:lpstr>Slide 5</vt:lpstr>
      <vt:lpstr>Why Diversification Matters?</vt:lpstr>
      <vt:lpstr>Sustained Prosperity</vt:lpstr>
      <vt:lpstr>The What and Why of Diversification</vt:lpstr>
      <vt:lpstr>Economic Resilience</vt:lpstr>
      <vt:lpstr>Personal Income Trends</vt:lpstr>
      <vt:lpstr>Employment Trends</vt:lpstr>
      <vt:lpstr>Population Trends</vt:lpstr>
      <vt:lpstr>Three Trend Lines Indexed</vt:lpstr>
      <vt:lpstr>Last Decade Population Changes</vt:lpstr>
      <vt:lpstr>Components of Labor Earnings</vt:lpstr>
      <vt:lpstr>Proprietor Trends</vt:lpstr>
      <vt:lpstr>Economic Drivers - 2013</vt:lpstr>
      <vt:lpstr>Pre- &amp; Post Bakken Comparison</vt:lpstr>
      <vt:lpstr>Questions…</vt:lpstr>
      <vt:lpstr>Slide 20</vt:lpstr>
      <vt:lpstr>Long Duration Development</vt:lpstr>
      <vt:lpstr>Phase of Community Attitude</vt:lpstr>
      <vt:lpstr>Development Magnifiers</vt:lpstr>
      <vt:lpstr>Crowing Out Effect</vt:lpstr>
      <vt:lpstr>Questions…</vt:lpstr>
      <vt:lpstr>Slide 26</vt:lpstr>
      <vt:lpstr>Three Core Strategies</vt:lpstr>
      <vt:lpstr>Capacity Building</vt:lpstr>
      <vt:lpstr>Energy Sector Diversification</vt:lpstr>
      <vt:lpstr>Diversifying Beyond Energy</vt:lpstr>
      <vt:lpstr>Telluride Colorado</vt:lpstr>
      <vt:lpstr>Telluride Colorado</vt:lpstr>
      <vt:lpstr>Kern County California</vt:lpstr>
      <vt:lpstr>Kern County California</vt:lpstr>
      <vt:lpstr>Minnesota’s Iron Range</vt:lpstr>
      <vt:lpstr>Minnesota’s Iron Range</vt:lpstr>
      <vt:lpstr>Action Considerations…</vt:lpstr>
      <vt:lpstr>Three Resources</vt:lpstr>
      <vt:lpstr>Regional Legacy Fund</vt:lpstr>
      <vt:lpstr>Questions…</vt:lpstr>
      <vt:lpstr>Resources</vt:lpstr>
      <vt:lpstr>Questions &amp; Discussion</vt:lpstr>
    </vt:vector>
  </TitlesOfParts>
  <Company>Gateway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America &amp; Entrepreneurship</dc:title>
  <dc:creator>Valued Gateway Client</dc:creator>
  <cp:lastModifiedBy>Katelin</cp:lastModifiedBy>
  <cp:revision>1024</cp:revision>
  <cp:lastPrinted>2015-03-23T14:46:43Z</cp:lastPrinted>
  <dcterms:created xsi:type="dcterms:W3CDTF">2009-12-15T17:03:34Z</dcterms:created>
  <dcterms:modified xsi:type="dcterms:W3CDTF">2015-04-10T17:37:14Z</dcterms:modified>
</cp:coreProperties>
</file>